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1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6" r:id="rId2"/>
    <p:sldId id="352" r:id="rId3"/>
    <p:sldId id="667" r:id="rId4"/>
    <p:sldId id="674" r:id="rId5"/>
    <p:sldId id="669" r:id="rId6"/>
    <p:sldId id="670" r:id="rId7"/>
    <p:sldId id="671" r:id="rId8"/>
    <p:sldId id="672" r:id="rId9"/>
    <p:sldId id="673" r:id="rId10"/>
    <p:sldId id="638" r:id="rId11"/>
    <p:sldId id="647" r:id="rId12"/>
    <p:sldId id="675" r:id="rId13"/>
    <p:sldId id="651" r:id="rId14"/>
    <p:sldId id="653" r:id="rId15"/>
    <p:sldId id="658" r:id="rId16"/>
    <p:sldId id="654" r:id="rId17"/>
    <p:sldId id="655" r:id="rId18"/>
    <p:sldId id="652" r:id="rId19"/>
    <p:sldId id="656" r:id="rId20"/>
    <p:sldId id="666" r:id="rId21"/>
    <p:sldId id="639" r:id="rId22"/>
    <p:sldId id="659" r:id="rId23"/>
    <p:sldId id="648" r:id="rId24"/>
    <p:sldId id="657" r:id="rId25"/>
    <p:sldId id="649" r:id="rId26"/>
    <p:sldId id="677" r:id="rId27"/>
    <p:sldId id="650" r:id="rId28"/>
    <p:sldId id="678" r:id="rId29"/>
    <p:sldId id="661" r:id="rId30"/>
    <p:sldId id="676" r:id="rId31"/>
    <p:sldId id="663" r:id="rId32"/>
    <p:sldId id="664" r:id="rId33"/>
    <p:sldId id="665" r:id="rId34"/>
  </p:sldIdLst>
  <p:sldSz cx="9144000" cy="6858000" type="screen4x3"/>
  <p:notesSz cx="6815138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weewl" initials="a" lastIdx="3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F4FF"/>
    <a:srgbClr val="44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8720" autoAdjust="0"/>
  </p:normalViewPr>
  <p:slideViewPr>
    <p:cSldViewPr>
      <p:cViewPr>
        <p:scale>
          <a:sx n="100" d="100"/>
          <a:sy n="100" d="100"/>
        </p:scale>
        <p:origin x="-1888" y="-3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32"/>
        <p:guide pos="21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1T09:28:38.461" idx="31">
    <p:pos x="1623" y="1356"/>
    <p:text>Pending until GM/HM meeting with GCC on approval for KLHM sub-identity and integration of properties' brand identity 
I have informed GM/HM to expect a delay of at least 3 weeks on these timelines &amp; deliverables 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1T09:28:38.461" idx="37">
    <p:pos x="1623" y="1356"/>
    <p:text>Pending until GM/HM meeting with GCC on approval for KLHM sub-identity and integration of properties' brand identity 
I have informed GM/HM to expect a delay of at least 3 weeks on these timelines &amp; deliverables 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1T09:28:38.461" idx="38">
    <p:pos x="1623" y="1356"/>
    <p:text>Pending until GM/HM meeting with GCC on approval for KLHM sub-identity and integration of properties' brand identity 
I have informed GM/HM to expect a delay of at least 3 weeks on these timelines &amp; deliverables 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1T09:28:38.461" idx="36">
    <p:pos x="1623" y="1356"/>
    <p:text>Pending until GM/HM meeting with GCC on approval for KLHM sub-identity and integration of properties' brand identity 
I have informed GM/HM to expect a delay of at least 3 weeks on these timelines &amp; deliverables 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1T09:28:38.461" idx="27">
    <p:pos x="1623" y="1356"/>
    <p:text>Pending until GM/HM meeting with GCC on approval for KLHM sub-identity and integration of properties' brand identity 
I have informed GM/HM to expect a delay of at least 3 weeks on these timelines &amp; deliverables 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1T09:28:38.461" idx="28">
    <p:pos x="1623" y="1356"/>
    <p:text>Pending until GM/HM meeting with GCC on approval for KLHM sub-identity and integration of properties' brand identity 
I have informed GM/HM to expect a delay of at least 3 weeks on these timelines &amp; deliverables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1T09:28:38.461" idx="32">
    <p:pos x="1623" y="1356"/>
    <p:text>Pending until GM/HM meeting with GCC on approval for KLHM sub-identity and integration of properties' brand identity 
I have informed GM/HM to expect a delay of at least 3 weeks on these timelines &amp; deliverables 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1T09:28:38.461" idx="33">
    <p:pos x="1623" y="1356"/>
    <p:text>Pending until GM/HM meeting with GCC on approval for KLHM sub-identity and integration of properties' brand identity 
I have informed GM/HM to expect a delay of at least 3 weeks on these timelines &amp; deliverables 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1T09:28:38.461" idx="34">
    <p:pos x="1623" y="1356"/>
    <p:text>Pending until GM/HM meeting with GCC on approval for KLHM sub-identity and integration of properties' brand identity 
I have informed GM/HM to expect a delay of at least 3 weeks on these timelines &amp; deliverables 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1T09:28:38.461" idx="35">
    <p:pos x="1623" y="1356"/>
    <p:text>Pending until GM/HM meeting with GCC on approval for KLHM sub-identity and integration of properties' brand identity 
I have informed GM/HM to expect a delay of at least 3 weeks on these timelines &amp; deliverables 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1T09:28:38.461" idx="22">
    <p:pos x="1623" y="1356"/>
    <p:text>Pending until GM/HM meeting with GCC on approval for KLHM sub-identity and integration of properties' brand identity 
I have informed GM/HM to expect a delay of at least 3 weeks on these timelines &amp; deliverables 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1T09:28:38.461" idx="29">
    <p:pos x="1623" y="1356"/>
    <p:text>Pending until GM/HM meeting with GCC on approval for KLHM sub-identity and integration of properties' brand identity 
I have informed GM/HM to expect a delay of at least 3 weeks on these timelines &amp; deliverables 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1T09:28:38.461" idx="23">
    <p:pos x="1623" y="1356"/>
    <p:text>Pending until GM/HM meeting with GCC on approval for KLHM sub-identity and integration of properties' brand identity 
I have informed GM/HM to expect a delay of at least 3 weeks on these timelines &amp; deliverables 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1T09:28:38.461" idx="25">
    <p:pos x="1623" y="1356"/>
    <p:text>Pending until GM/HM meeting with GCC on approval for KLHM sub-identity and integration of properties' brand identity 
I have informed GM/HM to expect a delay of at least 3 weeks on these timelines &amp; deliverables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7" cy="497126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4" y="0"/>
            <a:ext cx="2953227" cy="497126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28B5BEC2-5567-462F-BF24-D94FE2C8CF86}" type="datetimeFigureOut">
              <a:rPr lang="en-US" smtClean="0"/>
              <a:pPr/>
              <a:t>13/5/13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3638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5" y="4722695"/>
            <a:ext cx="5452110" cy="4474131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7" cy="497126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4" y="9443662"/>
            <a:ext cx="2953227" cy="497126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EBA28B61-97AE-493A-BEB8-5AED6D528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5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D9A3B-DFE0-494C-B917-51C6A5F64801}" type="slidenum">
              <a:rPr lang="en-SG" smtClean="0"/>
              <a:pPr/>
              <a:t>5</a:t>
            </a:fld>
            <a:endParaRPr lang="en-S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D9A3B-DFE0-494C-B917-51C6A5F64801}" type="slidenum">
              <a:rPr lang="en-SG" smtClean="0"/>
              <a:pPr/>
              <a:t>26</a:t>
            </a:fld>
            <a:endParaRPr lang="en-S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D9A3B-DFE0-494C-B917-51C6A5F64801}" type="slidenum">
              <a:rPr lang="en-SG" smtClean="0"/>
              <a:pPr/>
              <a:t>28</a:t>
            </a:fld>
            <a:endParaRPr lang="en-S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D9A3B-DFE0-494C-B917-51C6A5F64801}" type="slidenum">
              <a:rPr lang="en-SG" smtClean="0"/>
              <a:pPr/>
              <a:t>30</a:t>
            </a:fld>
            <a:endParaRPr lang="en-S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D9A3B-DFE0-494C-B917-51C6A5F64801}" type="slidenum">
              <a:rPr lang="en-SG" smtClean="0"/>
              <a:pPr/>
              <a:t>32</a:t>
            </a:fld>
            <a:endParaRPr lang="en-SG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D9A3B-DFE0-494C-B917-51C6A5F64801}" type="slidenum">
              <a:rPr lang="en-SG" smtClean="0"/>
              <a:pPr/>
              <a:t>33</a:t>
            </a:fld>
            <a:endParaRPr lang="en-S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D9A3B-DFE0-494C-B917-51C6A5F64801}" type="slidenum">
              <a:rPr lang="en-SG" smtClean="0"/>
              <a:pPr/>
              <a:t>6</a:t>
            </a:fld>
            <a:endParaRPr lang="en-S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D9A3B-DFE0-494C-B917-51C6A5F64801}" type="slidenum">
              <a:rPr lang="en-SG" smtClean="0"/>
              <a:pPr/>
              <a:t>7</a:t>
            </a:fld>
            <a:endParaRPr lang="en-S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D9A3B-DFE0-494C-B917-51C6A5F64801}" type="slidenum">
              <a:rPr lang="en-SG" smtClean="0"/>
              <a:pPr/>
              <a:t>8</a:t>
            </a:fld>
            <a:endParaRPr lang="en-S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D9A3B-DFE0-494C-B917-51C6A5F64801}" type="slidenum">
              <a:rPr lang="en-SG" smtClean="0"/>
              <a:pPr/>
              <a:t>9</a:t>
            </a:fld>
            <a:endParaRPr lang="en-S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D9A3B-DFE0-494C-B917-51C6A5F64801}" type="slidenum">
              <a:rPr lang="en-SG" smtClean="0"/>
              <a:pPr/>
              <a:t>10</a:t>
            </a:fld>
            <a:endParaRPr lang="en-S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D9A3B-DFE0-494C-B917-51C6A5F64801}" type="slidenum">
              <a:rPr lang="en-SG" smtClean="0"/>
              <a:pPr/>
              <a:t>20</a:t>
            </a:fld>
            <a:endParaRPr lang="en-S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D9A3B-DFE0-494C-B917-51C6A5F64801}" type="slidenum">
              <a:rPr lang="en-SG" smtClean="0"/>
              <a:pPr/>
              <a:t>21</a:t>
            </a:fld>
            <a:endParaRPr lang="en-S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D9A3B-DFE0-494C-B917-51C6A5F64801}" type="slidenum">
              <a:rPr lang="en-SG" smtClean="0"/>
              <a:pPr/>
              <a:t>22</a:t>
            </a:fld>
            <a:endParaRPr lang="en-S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9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10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ver 封面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84099"/>
            <a:ext cx="7920880" cy="1296829"/>
          </a:xfrm>
        </p:spPr>
        <p:txBody>
          <a:bodyPr anchor="ctr">
            <a:noAutofit/>
          </a:bodyPr>
          <a:lstStyle>
            <a:lvl1pPr algn="l">
              <a:defRPr sz="45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5536" y="2924944"/>
            <a:ext cx="7920880" cy="792088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Page with Title Only (White) 空白面附主题(白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060D-5EA8-4626-83EB-53DB19B378C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lank Page with Title Only (Grey) 空白面附主题(灰)">
    <p:bg>
      <p:bgPr>
        <a:solidFill>
          <a:srgbClr val="9C9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28755"/>
            <a:ext cx="9144000" cy="6856629"/>
            <a:chOff x="0" y="28755"/>
            <a:chExt cx="9144000" cy="6856629"/>
          </a:xfrm>
        </p:grpSpPr>
        <p:pic>
          <p:nvPicPr>
            <p:cNvPr id="10" name="Picture 9" descr="ppt-02.jp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755"/>
              <a:ext cx="9144000" cy="6856629"/>
            </a:xfrm>
            <a:prstGeom prst="rect">
              <a:avLst/>
            </a:prstGeom>
          </p:spPr>
        </p:pic>
        <p:pic>
          <p:nvPicPr>
            <p:cNvPr id="11" name="Picture 10" descr="ppt-02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722340"/>
              <a:ext cx="1518172" cy="116304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4624"/>
            <a:ext cx="8229600" cy="8501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1F060D-5EA8-4626-83EB-53DB19B378C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lank Page with Title Only (Ochre) 空白面附主题(Ochre)">
    <p:bg>
      <p:bgPr>
        <a:solidFill>
          <a:srgbClr val="F4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28755"/>
            <a:ext cx="9144000" cy="6856629"/>
            <a:chOff x="0" y="28755"/>
            <a:chExt cx="9144000" cy="6856629"/>
          </a:xfrm>
        </p:grpSpPr>
        <p:pic>
          <p:nvPicPr>
            <p:cNvPr id="7" name="Picture 6" descr="ppt-04.jp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755"/>
              <a:ext cx="9144000" cy="6856629"/>
            </a:xfrm>
            <a:prstGeom prst="rect">
              <a:avLst/>
            </a:prstGeom>
          </p:spPr>
        </p:pic>
        <p:pic>
          <p:nvPicPr>
            <p:cNvPr id="8" name="Picture 7" descr="ppt-04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960835"/>
              <a:ext cx="2257790" cy="192454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4624"/>
            <a:ext cx="8229600" cy="8501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1F060D-5EA8-4626-83EB-53DB19B378C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 (White) 空白面(白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060D-5EA8-4626-83EB-53DB19B378C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Page (Grey) 空白面(灰)">
    <p:bg>
      <p:bgPr>
        <a:solidFill>
          <a:srgbClr val="9C9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1F060D-5EA8-4626-83EB-53DB19B378C1}" type="slidenum">
              <a:rPr lang="en-SG" smtClean="0"/>
              <a:pPr/>
              <a:t>‹#›</a:t>
            </a:fld>
            <a:endParaRPr lang="en-SG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28755"/>
            <a:ext cx="9144000" cy="6856629"/>
            <a:chOff x="0" y="28755"/>
            <a:chExt cx="9144000" cy="6856629"/>
          </a:xfrm>
        </p:grpSpPr>
        <p:pic>
          <p:nvPicPr>
            <p:cNvPr id="7" name="Picture 6" descr="ppt-02.jp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755"/>
              <a:ext cx="9144000" cy="6856629"/>
            </a:xfrm>
            <a:prstGeom prst="rect">
              <a:avLst/>
            </a:prstGeom>
          </p:spPr>
        </p:pic>
        <p:pic>
          <p:nvPicPr>
            <p:cNvPr id="5" name="Picture 4" descr="ppt-02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494098"/>
              <a:ext cx="1584459" cy="139128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Page (Ochre) 空白面(Ochre)">
    <p:bg>
      <p:bgPr>
        <a:solidFill>
          <a:srgbClr val="F4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28755"/>
            <a:ext cx="9144000" cy="6856629"/>
            <a:chOff x="0" y="28755"/>
            <a:chExt cx="9144000" cy="6856629"/>
          </a:xfrm>
        </p:grpSpPr>
        <p:pic>
          <p:nvPicPr>
            <p:cNvPr id="7" name="Picture 6" descr="ppt-04.jp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755"/>
              <a:ext cx="9144000" cy="6856629"/>
            </a:xfrm>
            <a:prstGeom prst="rect">
              <a:avLst/>
            </a:prstGeom>
          </p:spPr>
        </p:pic>
        <p:pic>
          <p:nvPicPr>
            <p:cNvPr id="8" name="Picture 7" descr="ppt-04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383790"/>
              <a:ext cx="1936573" cy="1501594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1F060D-5EA8-4626-83EB-53DB19B378C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附图内容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ctr"/>
          <a:lstStyle>
            <a:lvl1pPr algn="l">
              <a:defRPr sz="2000" b="1">
                <a:solidFill>
                  <a:srgbClr val="F49B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Char char="§"/>
              <a:defRPr sz="1800"/>
            </a:lvl1pPr>
            <a:lvl2pPr marL="457200" indent="0">
              <a:buFont typeface="Arial" pitchFamily="34" charset="0"/>
              <a:buChar char="•"/>
              <a:defRPr sz="1200" baseline="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  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060D-5EA8-4626-83EB-53DB19B378C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附图内容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51515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060D-5EA8-4626-83EB-53DB19B378C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主题与横向字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8229600" cy="51125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060D-5EA8-4626-83EB-53DB19B378C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横向主题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060D-5EA8-4626-83EB-53DB19B378C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Menu 目录">
    <p:bg>
      <p:bgPr>
        <a:solidFill>
          <a:srgbClr val="9C9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100077"/>
            <a:ext cx="9144000" cy="6857315"/>
            <a:chOff x="0" y="685"/>
            <a:chExt cx="9144000" cy="6857315"/>
          </a:xfrm>
        </p:grpSpPr>
        <p:pic>
          <p:nvPicPr>
            <p:cNvPr id="9" name="Picture 8" descr="ppt-02.jp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85"/>
              <a:ext cx="9144000" cy="6856629"/>
            </a:xfrm>
            <a:prstGeom prst="rect">
              <a:avLst/>
            </a:prstGeom>
          </p:spPr>
        </p:pic>
        <p:pic>
          <p:nvPicPr>
            <p:cNvPr id="10" name="Picture 9" descr="ppt-02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694956"/>
              <a:ext cx="1518172" cy="116304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/>
          <a:lstStyle>
            <a:lvl1pPr>
              <a:buClr>
                <a:srgbClr val="F49B00"/>
              </a:buClr>
              <a:buFont typeface="Wingdings" pitchFamily="2" charset="2"/>
              <a:buNone/>
              <a:defRPr sz="3500" b="1">
                <a:solidFill>
                  <a:schemeClr val="bg1"/>
                </a:solidFill>
              </a:defRPr>
            </a:lvl1pPr>
            <a:lvl2pPr>
              <a:buClr>
                <a:srgbClr val="F49B00"/>
              </a:buClr>
              <a:buSzPct val="120000"/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95000"/>
                </a:schemeClr>
              </a:buClr>
              <a:buSzPct val="11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Clr>
                <a:srgbClr val="FFC357"/>
              </a:buClr>
              <a:buSzPct val="80000"/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1880" y="6520259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A1F060D-5EA8-4626-83EB-53DB19B378C1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8" name="Rectangle 7"/>
          <p:cNvSpPr/>
          <p:nvPr userDrawn="1"/>
        </p:nvSpPr>
        <p:spPr>
          <a:xfrm>
            <a:off x="323528" y="980728"/>
            <a:ext cx="8532440" cy="72008"/>
          </a:xfrm>
          <a:prstGeom prst="rect">
            <a:avLst/>
          </a:prstGeom>
          <a:solidFill>
            <a:srgbClr val="F49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9C9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44624"/>
            <a:ext cx="9144000" cy="6857315"/>
            <a:chOff x="0" y="44624"/>
            <a:chExt cx="9144000" cy="6857315"/>
          </a:xfrm>
        </p:grpSpPr>
        <p:pic>
          <p:nvPicPr>
            <p:cNvPr id="3" name="Picture 2" descr="ppt-07.jp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4624"/>
              <a:ext cx="9144000" cy="6856629"/>
            </a:xfrm>
            <a:prstGeom prst="rect">
              <a:avLst/>
            </a:prstGeom>
          </p:spPr>
        </p:pic>
        <p:pic>
          <p:nvPicPr>
            <p:cNvPr id="7" name="Picture 6" descr="ppt-07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24400" y="4553059"/>
              <a:ext cx="4419600" cy="234888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 userDrawn="1"/>
          </p:nvSpPr>
          <p:spPr>
            <a:xfrm>
              <a:off x="5399584" y="6640329"/>
              <a:ext cx="37444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SG" sz="1100" dirty="0" smtClean="0">
                  <a:solidFill>
                    <a:schemeClr val="bg1">
                      <a:lumMod val="75000"/>
                    </a:schemeClr>
                  </a:solidFill>
                </a:rPr>
                <a:t>Copyright © 2012 Keppel Land China. All rights reserved. </a:t>
              </a:r>
              <a:endParaRPr lang="en-SG" sz="11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6" name="Picture 5" descr="ppt-07.jp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176878"/>
              <a:ext cx="1547664" cy="170850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Grey 分隔面-灰">
    <p:bg>
      <p:bgPr>
        <a:solidFill>
          <a:srgbClr val="9C9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28069"/>
            <a:ext cx="9144000" cy="6857315"/>
            <a:chOff x="0" y="28069"/>
            <a:chExt cx="9144000" cy="6857315"/>
          </a:xfrm>
        </p:grpSpPr>
        <p:pic>
          <p:nvPicPr>
            <p:cNvPr id="9" name="Picture 8" descr="ppt-02.jp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069"/>
              <a:ext cx="9144000" cy="6856629"/>
            </a:xfrm>
            <a:prstGeom prst="rect">
              <a:avLst/>
            </a:prstGeom>
          </p:spPr>
        </p:pic>
        <p:pic>
          <p:nvPicPr>
            <p:cNvPr id="11" name="Picture 10" descr="ppt-02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024750"/>
              <a:ext cx="3960440" cy="286063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539552" y="2492896"/>
            <a:ext cx="7772400" cy="1362075"/>
          </a:xfrm>
        </p:spPr>
        <p:txBody>
          <a:bodyPr anchor="ctr">
            <a:noAutofit/>
          </a:bodyPr>
          <a:lstStyle>
            <a:lvl1pPr algn="l">
              <a:defRPr sz="4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16024" y="4005064"/>
            <a:ext cx="7700392" cy="1500187"/>
          </a:xfrm>
        </p:spPr>
        <p:txBody>
          <a:bodyPr anchor="t">
            <a:normAutofit/>
          </a:bodyPr>
          <a:lstStyle>
            <a:lvl1pPr marL="0" indent="0">
              <a:buNone/>
              <a:defRPr sz="2500">
                <a:solidFill>
                  <a:srgbClr val="D9D9D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1F060D-5EA8-4626-83EB-53DB19B378C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Ochre 分隔面">
    <p:bg>
      <p:bgPr>
        <a:solidFill>
          <a:srgbClr val="F4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28755"/>
            <a:ext cx="9144000" cy="6856629"/>
            <a:chOff x="0" y="28755"/>
            <a:chExt cx="9144000" cy="6856629"/>
          </a:xfrm>
        </p:grpSpPr>
        <p:pic>
          <p:nvPicPr>
            <p:cNvPr id="7" name="Picture 6" descr="ppt-04.jp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755"/>
              <a:ext cx="9144000" cy="6856629"/>
            </a:xfrm>
            <a:prstGeom prst="rect">
              <a:avLst/>
            </a:prstGeom>
          </p:spPr>
        </p:pic>
        <p:pic>
          <p:nvPicPr>
            <p:cNvPr id="11" name="Picture 10" descr="ppt-04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68766"/>
              <a:ext cx="3600400" cy="271661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539552" y="2492896"/>
            <a:ext cx="7772400" cy="1362075"/>
          </a:xfrm>
        </p:spPr>
        <p:txBody>
          <a:bodyPr anchor="ctr">
            <a:noAutofit/>
          </a:bodyPr>
          <a:lstStyle>
            <a:lvl1pPr algn="l">
              <a:defRPr sz="4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16024" y="4005064"/>
            <a:ext cx="7700392" cy="1500187"/>
          </a:xfrm>
        </p:spPr>
        <p:txBody>
          <a:bodyPr anchor="t">
            <a:normAutofit/>
          </a:bodyPr>
          <a:lstStyle>
            <a:lvl1pPr marL="0" indent="0">
              <a:buNone/>
              <a:defRPr sz="25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1F060D-5EA8-4626-83EB-53DB19B378C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060D-5EA8-4626-83EB-53DB19B378C1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39750" y="1125538"/>
            <a:ext cx="813593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>
            <a:normAutofit/>
          </a:bodyPr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F060D-5EA8-4626-83EB-53DB19B378C1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539552" y="1196752"/>
            <a:ext cx="8064896" cy="504056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数据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>
            <a:normAutofit/>
          </a:bodyPr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F060D-5EA8-4626-83EB-53DB19B378C1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1"/>
          </p:nvPr>
        </p:nvSpPr>
        <p:spPr>
          <a:xfrm>
            <a:off x="539750" y="1124744"/>
            <a:ext cx="7920038" cy="504033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双内容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060D-5EA8-4626-83EB-53DB19B378C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供做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4506"/>
            <a:ext cx="4040188" cy="44007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64506"/>
            <a:ext cx="4041775" cy="44007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060D-5EA8-4626-83EB-53DB19B378C1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-03.jp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422708"/>
            <a:ext cx="2218946" cy="14352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F060D-5EA8-4626-83EB-53DB19B378C1}" type="slidenum">
              <a:rPr lang="en-SG" smtClean="0"/>
              <a:pPr/>
              <a:t>‹#›</a:t>
            </a:fld>
            <a:endParaRPr lang="en-SG"/>
          </a:p>
        </p:txBody>
      </p:sp>
      <p:pic>
        <p:nvPicPr>
          <p:cNvPr id="1026" name="Picture 2" descr="E:\Link files\Logos\Logos (CMYK)\System 1 logos\Jpeg version\KLand CMYK.jpg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6257544"/>
            <a:ext cx="2176272" cy="44805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50" r:id="rId2"/>
    <p:sldLayoutId id="2147483651" r:id="rId3"/>
    <p:sldLayoutId id="2147483660" r:id="rId4"/>
    <p:sldLayoutId id="2147483667" r:id="rId5"/>
    <p:sldLayoutId id="2147483663" r:id="rId6"/>
    <p:sldLayoutId id="2147483664" r:id="rId7"/>
    <p:sldLayoutId id="2147483652" r:id="rId8"/>
    <p:sldLayoutId id="2147483653" r:id="rId9"/>
    <p:sldLayoutId id="2147483654" r:id="rId10"/>
    <p:sldLayoutId id="2147483669" r:id="rId11"/>
    <p:sldLayoutId id="2147483670" r:id="rId12"/>
    <p:sldLayoutId id="2147483655" r:id="rId13"/>
    <p:sldLayoutId id="2147483661" r:id="rId14"/>
    <p:sldLayoutId id="2147483662" r:id="rId15"/>
    <p:sldLayoutId id="2147483656" r:id="rId16"/>
    <p:sldLayoutId id="2147483657" r:id="rId17"/>
    <p:sldLayoutId id="2147483658" r:id="rId18"/>
    <p:sldLayoutId id="2147483659" r:id="rId19"/>
    <p:sldLayoutId id="2147483668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F49B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49B00"/>
        </a:buClr>
        <a:buFont typeface="Wingdings" pitchFamily="2" charset="2"/>
        <a:buChar char="§"/>
        <a:defRPr sz="3200" kern="1200">
          <a:solidFill>
            <a:srgbClr val="51515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A90D"/>
        </a:buClr>
        <a:buSzPct val="120000"/>
        <a:buFont typeface="Arial" pitchFamily="34" charset="0"/>
        <a:buChar char="•"/>
        <a:defRPr sz="2800" kern="1200">
          <a:solidFill>
            <a:srgbClr val="51515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B633"/>
        </a:buClr>
        <a:buSzPct val="110000"/>
        <a:buFont typeface="Arial" pitchFamily="34" charset="0"/>
        <a:buChar char="•"/>
        <a:defRPr sz="2400" kern="1200">
          <a:solidFill>
            <a:srgbClr val="51515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1515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49B00"/>
        </a:buClr>
        <a:buSzPct val="70000"/>
        <a:buFont typeface="Courier New" pitchFamily="49" charset="0"/>
        <a:buChar char="o"/>
        <a:defRPr sz="2000" kern="1200">
          <a:solidFill>
            <a:srgbClr val="5151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comments" Target="../comments/comment7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33.jpeg"/><Relationship Id="rId9" Type="http://schemas.openxmlformats.org/officeDocument/2006/relationships/comments" Target="../comments/comment9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comments" Target="../comments/comment10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comments" Target="../comments/comment1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comments" Target="../comments/comment13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comments" Target="../comments/comment14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85"/>
            <a:ext cx="9144000" cy="6857315"/>
            <a:chOff x="0" y="0"/>
            <a:chExt cx="9144000" cy="6857315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7315"/>
              <a:chOff x="0" y="0"/>
              <a:chExt cx="9144000" cy="6857315"/>
            </a:xfrm>
          </p:grpSpPr>
          <p:grpSp>
            <p:nvGrpSpPr>
              <p:cNvPr id="4" name="Group 6"/>
              <p:cNvGrpSpPr/>
              <p:nvPr/>
            </p:nvGrpSpPr>
            <p:grpSpPr>
              <a:xfrm>
                <a:off x="0" y="0"/>
                <a:ext cx="9144000" cy="6857315"/>
                <a:chOff x="0" y="685"/>
                <a:chExt cx="9144000" cy="6857315"/>
              </a:xfrm>
            </p:grpSpPr>
            <p:pic>
              <p:nvPicPr>
                <p:cNvPr id="6" name="Picture 5" descr="ppt-01 (bi-lingual logo 1).jpg"/>
                <p:cNvPicPr>
                  <a:picLocks noChangeAspect="1"/>
                </p:cNvPicPr>
                <p:nvPr/>
              </p:nvPicPr>
              <p:blipFill>
                <a:blip r:embed="rId2" cstate="screen"/>
                <a:srcRect/>
                <a:stretch>
                  <a:fillRect/>
                </a:stretch>
              </p:blipFill>
              <p:spPr>
                <a:xfrm>
                  <a:off x="0" y="685"/>
                  <a:ext cx="9144000" cy="6856629"/>
                </a:xfrm>
                <a:prstGeom prst="rect">
                  <a:avLst/>
                </a:prstGeom>
              </p:spPr>
            </p:pic>
            <p:pic>
              <p:nvPicPr>
                <p:cNvPr id="7" name="Picture 6" descr="ppt-01.jpg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0" y="4717446"/>
                  <a:ext cx="2880320" cy="2140554"/>
                </a:xfrm>
                <a:prstGeom prst="rect">
                  <a:avLst/>
                </a:prstGeom>
              </p:spPr>
            </p:pic>
          </p:grpSp>
          <p:pic>
            <p:nvPicPr>
              <p:cNvPr id="5" name="Picture 4" descr="ppt-01 (bi-lingual logo 1)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95800" y="0"/>
                <a:ext cx="4648200" cy="4419600"/>
              </a:xfrm>
              <a:prstGeom prst="rect">
                <a:avLst/>
              </a:prstGeom>
            </p:spPr>
          </p:pic>
        </p:grpSp>
        <p:pic>
          <p:nvPicPr>
            <p:cNvPr id="3074" name="Picture 2" descr="E:\Link files\Logos\Logos (CMYK)\System 1 logos\Jpeg version\KLand CMYK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943600"/>
              <a:ext cx="3108960" cy="64008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81001"/>
            <a:ext cx="7920880" cy="2399928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China Kunming golf </a:t>
            </a:r>
            <a:endParaRPr lang="en-US" dirty="0"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324472"/>
            <a:ext cx="6781800" cy="1790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14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12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12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3854624"/>
            <a:ext cx="6477000" cy="641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Keppel Land Hospitality Management </a:t>
            </a: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1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Excellent Spring-like Weather all year-round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838200"/>
            <a:ext cx="8135938" cy="5562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/>
              <a:t>The </a:t>
            </a:r>
            <a:r>
              <a:rPr lang="en-US" sz="2000" dirty="0"/>
              <a:t>average temperature in Kunming </a:t>
            </a:r>
            <a:r>
              <a:rPr lang="en-US" sz="2000" dirty="0" smtClean="0"/>
              <a:t>ranges between </a:t>
            </a:r>
          </a:p>
          <a:p>
            <a:pPr marL="0" indent="0" algn="just">
              <a:buNone/>
            </a:pPr>
            <a:r>
              <a:rPr lang="en-US" sz="2000" dirty="0" smtClean="0"/>
              <a:t>15</a:t>
            </a:r>
            <a:r>
              <a:rPr lang="de-DE" sz="2000" dirty="0"/>
              <a:t>°</a:t>
            </a:r>
            <a:r>
              <a:rPr lang="de-DE" sz="2000" dirty="0" smtClean="0"/>
              <a:t>C</a:t>
            </a:r>
            <a:r>
              <a:rPr lang="en-US" sz="2000" dirty="0" smtClean="0">
                <a:solidFill>
                  <a:srgbClr val="3D3D3D"/>
                </a:solidFill>
              </a:rPr>
              <a:t> </a:t>
            </a:r>
            <a:r>
              <a:rPr lang="en-US" sz="2000" dirty="0" smtClean="0"/>
              <a:t>(morning &amp; night) to 20</a:t>
            </a:r>
            <a:r>
              <a:rPr lang="de-DE" sz="2000" dirty="0" smtClean="0"/>
              <a:t>°C (</a:t>
            </a:r>
            <a:r>
              <a:rPr lang="de-DE" sz="2000" dirty="0" err="1" smtClean="0"/>
              <a:t>afternoon</a:t>
            </a:r>
            <a:r>
              <a:rPr lang="de-DE" sz="2000" dirty="0" smtClean="0"/>
              <a:t>).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These </a:t>
            </a:r>
            <a:r>
              <a:rPr lang="en-US" sz="2000" dirty="0"/>
              <a:t>excellent climate conditions have won Kunming the deserving name of “Spring City” where golfers enjoy their </a:t>
            </a:r>
            <a:r>
              <a:rPr lang="en-US" sz="2000" dirty="0" smtClean="0"/>
              <a:t>Spring-like weather games </a:t>
            </a:r>
            <a:r>
              <a:rPr lang="en-US" sz="2000" dirty="0"/>
              <a:t>all year round</a:t>
            </a:r>
            <a:r>
              <a:rPr lang="en-US" sz="2000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62854"/>
              </p:ext>
            </p:extLst>
          </p:nvPr>
        </p:nvGraphicFramePr>
        <p:xfrm>
          <a:off x="457200" y="2819402"/>
          <a:ext cx="7696200" cy="3322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83080"/>
                <a:gridCol w="1539240"/>
                <a:gridCol w="1539240"/>
                <a:gridCol w="1539240"/>
              </a:tblGrid>
              <a:tr h="101114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D3D3D"/>
                          </a:solidFill>
                        </a:rPr>
                        <a:t>Season</a:t>
                      </a:r>
                      <a:endParaRPr lang="en-US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D3D3D"/>
                          </a:solidFill>
                        </a:rPr>
                        <a:t>Month</a:t>
                      </a:r>
                      <a:endParaRPr lang="en-US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D3D3D"/>
                          </a:solidFill>
                        </a:rPr>
                        <a:t>Morning Temperature</a:t>
                      </a:r>
                      <a:endParaRPr lang="en-US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D3D3D"/>
                          </a:solidFill>
                        </a:rPr>
                        <a:t>Afternoon</a:t>
                      </a:r>
                    </a:p>
                    <a:p>
                      <a:r>
                        <a:rPr lang="en-US" dirty="0" smtClean="0">
                          <a:solidFill>
                            <a:srgbClr val="3D3D3D"/>
                          </a:solidFill>
                        </a:rPr>
                        <a:t>Temperature</a:t>
                      </a:r>
                      <a:endParaRPr lang="en-US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D3D3D"/>
                          </a:solidFill>
                        </a:rPr>
                        <a:t>Last Light</a:t>
                      </a:r>
                      <a:endParaRPr lang="en-US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79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D3D3D"/>
                          </a:solidFill>
                        </a:rPr>
                        <a:t>Spring</a:t>
                      </a:r>
                      <a:endParaRPr lang="en-US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D3D3D"/>
                          </a:solidFill>
                        </a:rPr>
                        <a:t>Mar</a:t>
                      </a:r>
                      <a:r>
                        <a:rPr lang="en-US" baseline="0" dirty="0" smtClean="0">
                          <a:solidFill>
                            <a:srgbClr val="3D3D3D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3D3D3D"/>
                          </a:solidFill>
                        </a:rPr>
                        <a:t>-May</a:t>
                      </a:r>
                      <a:endParaRPr lang="en-US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D3D3D"/>
                          </a:solidFill>
                        </a:rPr>
                        <a:t>14</a:t>
                      </a:r>
                      <a:r>
                        <a:rPr lang="en-US" baseline="0" dirty="0" smtClean="0">
                          <a:solidFill>
                            <a:srgbClr val="3D3D3D"/>
                          </a:solidFill>
                        </a:rPr>
                        <a:t> – 19 </a:t>
                      </a:r>
                      <a:r>
                        <a:rPr lang="de-DE" dirty="0" smtClean="0"/>
                        <a:t>°C</a:t>
                      </a:r>
                      <a:endParaRPr lang="en-US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19 - 23 °C	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D3D3D"/>
                          </a:solidFill>
                        </a:rPr>
                        <a:t>7.30 pm</a:t>
                      </a:r>
                      <a:endParaRPr lang="en-US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79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D3D3D"/>
                          </a:solidFill>
                        </a:rPr>
                        <a:t>Summer</a:t>
                      </a:r>
                      <a:endParaRPr lang="en-US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D3D3D"/>
                          </a:solidFill>
                        </a:rPr>
                        <a:t>Jun – Aug</a:t>
                      </a:r>
                      <a:endParaRPr lang="en-US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18 - 20 °C	</a:t>
                      </a:r>
                      <a:endParaRPr lang="en-US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22 - 25 °C	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D3D3D"/>
                          </a:solidFill>
                        </a:rPr>
                        <a:t>8.30 pm</a:t>
                      </a:r>
                      <a:endParaRPr lang="en-US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79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D3D3D"/>
                          </a:solidFill>
                        </a:rPr>
                        <a:t>Autumn</a:t>
                      </a:r>
                      <a:endParaRPr lang="en-US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D3D3D"/>
                          </a:solidFill>
                        </a:rPr>
                        <a:t>Sep – Nov</a:t>
                      </a:r>
                      <a:endParaRPr lang="en-US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13 - 18 °C	</a:t>
                      </a:r>
                      <a:endParaRPr lang="en-US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17 - 21 °C	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D3D3D"/>
                          </a:solidFill>
                        </a:rPr>
                        <a:t>6.45 pm</a:t>
                      </a:r>
                      <a:endParaRPr lang="en-US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79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D3D3D"/>
                          </a:solidFill>
                        </a:rPr>
                        <a:t>Winter</a:t>
                      </a:r>
                      <a:endParaRPr lang="en-US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D3D3D"/>
                          </a:solidFill>
                        </a:rPr>
                        <a:t>Dec – Feb</a:t>
                      </a:r>
                      <a:endParaRPr lang="en-US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08 - 11 °C</a:t>
                      </a:r>
                      <a:endParaRPr lang="en-US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13 - 16 °C	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D3D3D"/>
                          </a:solidFill>
                        </a:rPr>
                        <a:t>6.45 pm</a:t>
                      </a:r>
                      <a:endParaRPr lang="en-US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6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Spring City Golf &amp; Lake Resort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838199"/>
            <a:ext cx="8534400" cy="4953001"/>
          </a:xfrm>
        </p:spPr>
      </p:pic>
    </p:spTree>
    <p:extLst>
      <p:ext uri="{BB962C8B-B14F-4D97-AF65-F5344CB8AC3E}">
        <p14:creationId xmlns:p14="http://schemas.microsoft.com/office/powerpoint/2010/main" val="70556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915400" cy="1098376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Guan </a:t>
            </a:r>
            <a:r>
              <a:rPr lang="en-US" altLang="zh-CN" sz="2800" dirty="0" err="1" smtClean="0"/>
              <a:t>Tian</a:t>
            </a:r>
            <a:r>
              <a:rPr lang="en-US" altLang="zh-CN" sz="2800" dirty="0" smtClean="0"/>
              <a:t> Lang (the Kid) prepares for Masters</a:t>
            </a:r>
            <a:br>
              <a:rPr lang="en-US" altLang="zh-CN" sz="2800" dirty="0" smtClean="0"/>
            </a:br>
            <a:r>
              <a:rPr lang="en-US" altLang="zh-CN" sz="2800" dirty="0" smtClean="0"/>
              <a:t>in Spring City (fastest green speed in Asia)</a:t>
            </a:r>
            <a:endParaRPr lang="zh-CN" altLang="en-US" sz="2800" dirty="0"/>
          </a:p>
        </p:txBody>
      </p:sp>
      <p:pic>
        <p:nvPicPr>
          <p:cNvPr id="7" name="Content Placeholder 6" descr="关天朗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8400" y="4114800"/>
            <a:ext cx="4048751" cy="2508250"/>
          </a:xfrm>
        </p:spPr>
      </p:pic>
      <p:pic>
        <p:nvPicPr>
          <p:cNvPr id="8" name="Picture 7" descr="IMG_38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219200"/>
            <a:ext cx="3861579" cy="2817114"/>
          </a:xfrm>
          <a:prstGeom prst="rect">
            <a:avLst/>
          </a:prstGeom>
        </p:spPr>
      </p:pic>
      <p:pic>
        <p:nvPicPr>
          <p:cNvPr id="9" name="Picture 8" descr="IMG_326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219200"/>
            <a:ext cx="4038600" cy="269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4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Spring City Golf &amp; Lake Resort (Accolades)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25538"/>
            <a:ext cx="8686800" cy="5503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US Golf Digest</a:t>
            </a:r>
          </a:p>
          <a:p>
            <a:r>
              <a:rPr lang="en-US" sz="2400" dirty="0" smtClean="0"/>
              <a:t>Top 100 </a:t>
            </a:r>
            <a:r>
              <a:rPr lang="en-US" sz="2400" dirty="0"/>
              <a:t>c</a:t>
            </a:r>
            <a:r>
              <a:rPr lang="en-US" sz="2400" dirty="0" smtClean="0"/>
              <a:t>ourses outside USA (2012, 2010, 2008)</a:t>
            </a:r>
          </a:p>
          <a:p>
            <a:pPr marL="0" indent="0">
              <a:buNone/>
            </a:pPr>
            <a:r>
              <a:rPr lang="en-US" sz="2400" u="sng" dirty="0" smtClean="0"/>
              <a:t>US / China Golf Magazine</a:t>
            </a:r>
          </a:p>
          <a:p>
            <a:r>
              <a:rPr lang="en-US" sz="2400" dirty="0" smtClean="0"/>
              <a:t>World Top 50 Golf Courses </a:t>
            </a:r>
          </a:p>
          <a:p>
            <a:r>
              <a:rPr lang="en-US" sz="2400" dirty="0" smtClean="0"/>
              <a:t>Best Service Golf Club (China)</a:t>
            </a:r>
          </a:p>
          <a:p>
            <a:r>
              <a:rPr lang="en-US" sz="2400" dirty="0" smtClean="0"/>
              <a:t>Best Turf Award (China)</a:t>
            </a:r>
          </a:p>
          <a:p>
            <a:r>
              <a:rPr lang="en-US" sz="2400" dirty="0" smtClean="0"/>
              <a:t>Best Caddie Service Golf Club (China)</a:t>
            </a:r>
          </a:p>
          <a:p>
            <a:pPr marL="0" indent="0">
              <a:buNone/>
            </a:pPr>
            <a:r>
              <a:rPr lang="en-US" sz="2400" u="sng" dirty="0" smtClean="0"/>
              <a:t>Asian Golf Monthly</a:t>
            </a:r>
          </a:p>
          <a:p>
            <a:r>
              <a:rPr lang="en-US" sz="2400" dirty="0" smtClean="0"/>
              <a:t>Best Course in Asia &amp; China (Asian Golf Monthly)</a:t>
            </a:r>
          </a:p>
          <a:p>
            <a:pPr marL="0" indent="0">
              <a:buNone/>
            </a:pPr>
            <a:r>
              <a:rPr lang="en-US" sz="2400" u="sng" dirty="0" smtClean="0"/>
              <a:t>Fun Fun Golf (Largest Golf website in China)</a:t>
            </a:r>
          </a:p>
          <a:p>
            <a:r>
              <a:rPr lang="en-US" sz="2400" dirty="0" smtClean="0"/>
              <a:t>Gold Medal Course for Service (China)</a:t>
            </a:r>
          </a:p>
          <a:p>
            <a:pPr marL="0" indent="0">
              <a:buNone/>
            </a:pPr>
            <a:r>
              <a:rPr lang="en-US" sz="2400" dirty="0" smtClean="0"/>
              <a:t>Plus 100+ international and China golf awards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099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251" y="1052736"/>
            <a:ext cx="8488908" cy="5157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0584" y="207469"/>
            <a:ext cx="800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Renovation of hotel building &amp; new golf building</a:t>
            </a:r>
            <a:endParaRPr lang="zh-CN" altLang="en-US" sz="2400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7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46" y="1189519"/>
            <a:ext cx="8529851" cy="4434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7544" y="332655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49B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New Golf Building</a:t>
            </a:r>
            <a:endParaRPr lang="zh-CN" altLang="en-US" sz="2400" b="1" dirty="0">
              <a:solidFill>
                <a:srgbClr val="F49B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831590"/>
            <a:ext cx="8210392" cy="5427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188640"/>
            <a:ext cx="738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49B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Night view of the 2 new buildings facade</a:t>
            </a:r>
            <a:endParaRPr lang="zh-CN" altLang="en-US" sz="2400" b="1" dirty="0">
              <a:solidFill>
                <a:srgbClr val="F49B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4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85" y="836712"/>
            <a:ext cx="8352430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18864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49B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New Lobby</a:t>
            </a:r>
            <a:endParaRPr lang="zh-CN" altLang="en-US" sz="2400" b="1" dirty="0">
              <a:solidFill>
                <a:srgbClr val="F49B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5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Spring City - Facilities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25538"/>
            <a:ext cx="8686800" cy="550386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2x18 holes award</a:t>
            </a:r>
            <a:r>
              <a:rPr lang="en-US" sz="2400" smtClean="0"/>
              <a:t>-winning Championship </a:t>
            </a:r>
            <a:r>
              <a:rPr lang="en-US" sz="2400" dirty="0" smtClean="0"/>
              <a:t>course, designed by Jack Nicklaus (Mountain Course) and Robert Trent Jones Jnr (Lake Course)</a:t>
            </a:r>
          </a:p>
          <a:p>
            <a:r>
              <a:rPr lang="en-US" sz="2400" dirty="0" smtClean="0"/>
              <a:t>Fasting Green in China (13’ in Dec-Feb)</a:t>
            </a:r>
          </a:p>
          <a:p>
            <a:r>
              <a:rPr lang="en-US" sz="2400" dirty="0" smtClean="0"/>
              <a:t>73 golf lodges and 200 villas</a:t>
            </a:r>
          </a:p>
          <a:p>
            <a:r>
              <a:rPr lang="en-US" sz="2400" dirty="0" smtClean="0"/>
              <a:t>Main restaurant (Eagle Nest) serving Oriental and Western cuisines (ready end </a:t>
            </a:r>
            <a:r>
              <a:rPr lang="en-US" sz="2400" dirty="0"/>
              <a:t>A</a:t>
            </a:r>
            <a:r>
              <a:rPr lang="en-US" sz="2400" dirty="0" smtClean="0"/>
              <a:t>ug 2013)</a:t>
            </a:r>
          </a:p>
          <a:p>
            <a:r>
              <a:rPr lang="en-US" sz="2400" dirty="0" smtClean="0"/>
              <a:t>Outdoor terrace (250 seating capacity), ready end Aug 2013</a:t>
            </a:r>
          </a:p>
          <a:p>
            <a:r>
              <a:rPr lang="en-US" sz="2400" dirty="0" smtClean="0"/>
              <a:t>7 private dining rooms (ready end Aug 2013)</a:t>
            </a:r>
          </a:p>
          <a:p>
            <a:r>
              <a:rPr lang="en-US" sz="2400" dirty="0" smtClean="0"/>
              <a:t>Outdoor Par Cafe</a:t>
            </a:r>
          </a:p>
          <a:p>
            <a:r>
              <a:rPr lang="en-US" sz="2400" dirty="0" smtClean="0"/>
              <a:t>2 tennis courts</a:t>
            </a:r>
          </a:p>
          <a:p>
            <a:r>
              <a:rPr lang="en-US" sz="2400" dirty="0" smtClean="0"/>
              <a:t>4 KTV rooms</a:t>
            </a:r>
          </a:p>
          <a:p>
            <a:r>
              <a:rPr lang="en-US" sz="2400" dirty="0" smtClean="0"/>
              <a:t>4 cards room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16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85"/>
            <a:ext cx="9144000" cy="6857315"/>
            <a:chOff x="0" y="0"/>
            <a:chExt cx="9144000" cy="6857315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7315"/>
              <a:chOff x="0" y="0"/>
              <a:chExt cx="9144000" cy="6857315"/>
            </a:xfrm>
          </p:grpSpPr>
          <p:grpSp>
            <p:nvGrpSpPr>
              <p:cNvPr id="4" name="Group 6"/>
              <p:cNvGrpSpPr/>
              <p:nvPr/>
            </p:nvGrpSpPr>
            <p:grpSpPr>
              <a:xfrm>
                <a:off x="0" y="0"/>
                <a:ext cx="9144000" cy="6857315"/>
                <a:chOff x="0" y="685"/>
                <a:chExt cx="9144000" cy="6857315"/>
              </a:xfrm>
            </p:grpSpPr>
            <p:pic>
              <p:nvPicPr>
                <p:cNvPr id="6" name="Picture 5" descr="ppt-01 (bi-lingual logo 1).jpg"/>
                <p:cNvPicPr>
                  <a:picLocks noChangeAspect="1"/>
                </p:cNvPicPr>
                <p:nvPr/>
              </p:nvPicPr>
              <p:blipFill>
                <a:blip r:embed="rId2" cstate="screen"/>
                <a:srcRect/>
                <a:stretch>
                  <a:fillRect/>
                </a:stretch>
              </p:blipFill>
              <p:spPr>
                <a:xfrm>
                  <a:off x="0" y="685"/>
                  <a:ext cx="9144000" cy="6856629"/>
                </a:xfrm>
                <a:prstGeom prst="rect">
                  <a:avLst/>
                </a:prstGeom>
              </p:spPr>
            </p:pic>
            <p:pic>
              <p:nvPicPr>
                <p:cNvPr id="7" name="Picture 6" descr="ppt-01.jpg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0" y="4717446"/>
                  <a:ext cx="2880320" cy="2140554"/>
                </a:xfrm>
                <a:prstGeom prst="rect">
                  <a:avLst/>
                </a:prstGeom>
              </p:spPr>
            </p:pic>
          </p:grpSp>
          <p:pic>
            <p:nvPicPr>
              <p:cNvPr id="5" name="Picture 4" descr="ppt-01 (bi-lingual logo 1)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95800" y="0"/>
                <a:ext cx="4648200" cy="4419600"/>
              </a:xfrm>
              <a:prstGeom prst="rect">
                <a:avLst/>
              </a:prstGeom>
            </p:spPr>
          </p:pic>
        </p:grpSp>
        <p:pic>
          <p:nvPicPr>
            <p:cNvPr id="3074" name="Picture 2" descr="E:\Link files\Logos\Logos (CMYK)\System 1 logos\Jpeg version\KLand CMYK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943600"/>
              <a:ext cx="3108960" cy="64008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81001"/>
            <a:ext cx="7920880" cy="2399928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Our partners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kunming</a:t>
            </a:r>
            <a:r>
              <a:rPr lang="en-US" dirty="0" smtClean="0">
                <a:latin typeface="+mn-lt"/>
              </a:rPr>
              <a:t> golf consortium) </a:t>
            </a:r>
            <a:endParaRPr lang="en-US" dirty="0"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324472"/>
            <a:ext cx="6781800" cy="1790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14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12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12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3854624"/>
            <a:ext cx="6477000" cy="641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Keppel Land Hospitality Management </a:t>
            </a: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smtClean="0">
                <a:latin typeface="+mn-lt"/>
              </a:rPr>
              <a:t>Contents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79488"/>
            <a:ext cx="8135938" cy="5040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Getting Here </a:t>
            </a:r>
          </a:p>
          <a:p>
            <a:r>
              <a:rPr lang="en-US" sz="2800" dirty="0" smtClean="0"/>
              <a:t>Weather &amp; Golfing Time in Kunming</a:t>
            </a:r>
          </a:p>
          <a:p>
            <a:r>
              <a:rPr lang="en-US" sz="2800" dirty="0" smtClean="0"/>
              <a:t>Spring City Golf &amp; Lake Resort</a:t>
            </a:r>
          </a:p>
          <a:p>
            <a:r>
              <a:rPr lang="en-US" sz="2800" dirty="0" smtClean="0"/>
              <a:t>About Kunming Golf</a:t>
            </a:r>
          </a:p>
          <a:p>
            <a:r>
              <a:rPr lang="en-US" sz="2800" dirty="0" smtClean="0"/>
              <a:t>Award Winning Courses</a:t>
            </a:r>
          </a:p>
          <a:p>
            <a:r>
              <a:rPr lang="en-US" sz="2800" dirty="0" smtClean="0"/>
              <a:t>Packages</a:t>
            </a:r>
          </a:p>
          <a:p>
            <a:r>
              <a:rPr lang="en-US" sz="2800" dirty="0" smtClean="0"/>
              <a:t>Tourist Attractions &amp; Spa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933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12576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www.golf-kunming.com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533400"/>
            <a:ext cx="8135938" cy="556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Website formed in Oct 2012 with 5 golf courses, 1 Spa Resort and 2 local Inbound Agents, created and hosted by Australian web media, </a:t>
            </a:r>
            <a:r>
              <a:rPr lang="en-US" sz="2000" dirty="0" err="1" smtClean="0"/>
              <a:t>Mr</a:t>
            </a:r>
            <a:r>
              <a:rPr lang="en-US" sz="2000" dirty="0" smtClean="0"/>
              <a:t> Paul Myers.</a:t>
            </a:r>
          </a:p>
          <a:p>
            <a:r>
              <a:rPr lang="en-US" sz="2000" dirty="0" smtClean="0"/>
              <a:t>Excellent website with each partner’s product information, Kunming attractions, golf packages all under 1 roof.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hot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20900" y="28321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4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12576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Golf Courses in Kunming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533400"/>
            <a:ext cx="8135938" cy="556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There are 16 golf courses in Kunming currently, with another 10 to open in 12-18 months time.</a:t>
            </a:r>
          </a:p>
          <a:p>
            <a:r>
              <a:rPr lang="en-US" sz="2000" dirty="0" smtClean="0"/>
              <a:t>Our Kunming golf consortium is represented by 4 top quality clubs with 7 golf courses.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521258"/>
              </p:ext>
            </p:extLst>
          </p:nvPr>
        </p:nvGraphicFramePr>
        <p:xfrm>
          <a:off x="304800" y="1904999"/>
          <a:ext cx="8610600" cy="4953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286000"/>
                <a:gridCol w="2743200"/>
                <a:gridCol w="1524000"/>
              </a:tblGrid>
              <a:tr h="85396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D3D3D"/>
                          </a:solidFill>
                        </a:rPr>
                        <a:t>Golf</a:t>
                      </a:r>
                      <a:r>
                        <a:rPr lang="en-US" sz="1600" baseline="0" dirty="0" smtClean="0">
                          <a:solidFill>
                            <a:srgbClr val="3D3D3D"/>
                          </a:solidFill>
                        </a:rPr>
                        <a:t> Clubs (holes)</a:t>
                      </a:r>
                      <a:endParaRPr lang="en-US" sz="160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D3D3D"/>
                          </a:solidFill>
                        </a:rPr>
                        <a:t>Designer</a:t>
                      </a:r>
                      <a:r>
                        <a:rPr lang="en-US" sz="1600" baseline="0" dirty="0" smtClean="0">
                          <a:solidFill>
                            <a:srgbClr val="3D3D3D"/>
                          </a:solidFill>
                        </a:rPr>
                        <a:t> (Holes)</a:t>
                      </a:r>
                      <a:endParaRPr lang="en-US" sz="160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D3D3D"/>
                          </a:solidFill>
                        </a:rPr>
                        <a:t>Characteristics</a:t>
                      </a:r>
                      <a:r>
                        <a:rPr lang="en-US" sz="1600" baseline="0" dirty="0" smtClean="0">
                          <a:solidFill>
                            <a:srgbClr val="3D3D3D"/>
                          </a:solidFill>
                        </a:rPr>
                        <a:t> / Accolades</a:t>
                      </a:r>
                      <a:endParaRPr lang="en-US" sz="160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D3D3D"/>
                          </a:solidFill>
                        </a:rPr>
                        <a:t>Travelling Time </a:t>
                      </a:r>
                      <a:endParaRPr lang="en-US" sz="160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2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D3D3D"/>
                          </a:solidFill>
                        </a:rPr>
                        <a:t>Spring City</a:t>
                      </a:r>
                    </a:p>
                    <a:p>
                      <a:r>
                        <a:rPr lang="en-US" sz="1600" dirty="0" smtClean="0">
                          <a:solidFill>
                            <a:srgbClr val="3D3D3D"/>
                          </a:solidFill>
                        </a:rPr>
                        <a:t>Golf &amp; Lake Resort (36)</a:t>
                      </a:r>
                    </a:p>
                    <a:p>
                      <a:r>
                        <a:rPr lang="en-US" sz="1600" dirty="0" err="1" smtClean="0">
                          <a:solidFill>
                            <a:srgbClr val="3D3D3D"/>
                          </a:solidFill>
                        </a:rPr>
                        <a:t>www.springcityresort.com</a:t>
                      </a:r>
                      <a:endParaRPr lang="en-US" sz="160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D3D3D"/>
                          </a:solidFill>
                        </a:rPr>
                        <a:t>Jack Nicklaus </a:t>
                      </a:r>
                    </a:p>
                    <a:p>
                      <a:r>
                        <a:rPr lang="en-US" sz="1600" dirty="0" smtClean="0">
                          <a:solidFill>
                            <a:srgbClr val="3D3D3D"/>
                          </a:solidFill>
                        </a:rPr>
                        <a:t>Robert</a:t>
                      </a:r>
                      <a:r>
                        <a:rPr lang="en-US" sz="1600" baseline="0" dirty="0" smtClean="0">
                          <a:solidFill>
                            <a:srgbClr val="3D3D3D"/>
                          </a:solidFill>
                        </a:rPr>
                        <a:t> Trent Jones Jnr </a:t>
                      </a:r>
                      <a:endParaRPr lang="en-US" sz="160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D3D3D"/>
                          </a:solidFill>
                        </a:rPr>
                        <a:t>1) Golf Digest Top</a:t>
                      </a:r>
                      <a:r>
                        <a:rPr lang="en-US" sz="1600" baseline="0" dirty="0" smtClean="0">
                          <a:solidFill>
                            <a:srgbClr val="3D3D3D"/>
                          </a:solidFill>
                        </a:rPr>
                        <a:t> 100 courses outside USA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3D3D3D"/>
                          </a:solidFill>
                        </a:rPr>
                        <a:t>2) Best Course in Asia &amp; China and 100+ more awards</a:t>
                      </a:r>
                      <a:endParaRPr lang="en-US" sz="160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50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mins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from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airport</a:t>
                      </a:r>
                      <a:endParaRPr lang="de-DE" sz="16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2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D3D3D"/>
                          </a:solidFill>
                        </a:rPr>
                        <a:t>Stone</a:t>
                      </a:r>
                      <a:r>
                        <a:rPr lang="en-US" sz="1600" baseline="0" dirty="0" smtClean="0">
                          <a:solidFill>
                            <a:srgbClr val="3D3D3D"/>
                          </a:solidFill>
                        </a:rPr>
                        <a:t> Forest International Country Club (36)</a:t>
                      </a:r>
                    </a:p>
                    <a:p>
                      <a:r>
                        <a:rPr lang="en-US" sz="1600" baseline="0" dirty="0" err="1" smtClean="0">
                          <a:solidFill>
                            <a:srgbClr val="3D3D3D"/>
                          </a:solidFill>
                        </a:rPr>
                        <a:t>www.stoneforestgolf.com</a:t>
                      </a:r>
                      <a:endParaRPr lang="en-US" sz="160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D3D3D"/>
                          </a:solidFill>
                        </a:rPr>
                        <a:t>Brian Curley</a:t>
                      </a:r>
                      <a:endParaRPr lang="en-US" sz="160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Top 10 most</a:t>
                      </a:r>
                      <a:r>
                        <a:rPr lang="en-US" sz="1600" baseline="0" dirty="0" smtClean="0"/>
                        <a:t> Outstanding New Golf Course in China.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Located within the world’s “8 natural wonder  landscapes”. Layered</a:t>
                      </a:r>
                      <a:r>
                        <a:rPr lang="en-US" sz="1600" baseline="0" dirty="0" smtClean="0"/>
                        <a:t> Karst Landform.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50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mins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from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Spring</a:t>
                      </a:r>
                      <a:r>
                        <a:rPr lang="fr-FR" sz="1600" baseline="0" dirty="0" smtClean="0"/>
                        <a:t> City Golf</a:t>
                      </a:r>
                      <a:endParaRPr lang="fr-FR" sz="16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43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D3D3D"/>
                          </a:solidFill>
                        </a:rPr>
                        <a:t>Hong He Golf Club (18)</a:t>
                      </a:r>
                    </a:p>
                    <a:p>
                      <a:r>
                        <a:rPr lang="en-US" sz="1600" dirty="0" err="1" smtClean="0">
                          <a:solidFill>
                            <a:srgbClr val="3D3D3D"/>
                          </a:solidFill>
                        </a:rPr>
                        <a:t>www.hhspring.net</a:t>
                      </a:r>
                      <a:endParaRPr lang="en-US" sz="160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3D3D3D"/>
                          </a:solidFill>
                        </a:rPr>
                        <a:t>Hao</a:t>
                      </a:r>
                      <a:r>
                        <a:rPr lang="en-US" sz="1600" baseline="0" dirty="0" smtClean="0">
                          <a:solidFill>
                            <a:srgbClr val="3D3D3D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3D3D3D"/>
                          </a:solidFill>
                        </a:rPr>
                        <a:t>Jian</a:t>
                      </a:r>
                      <a:r>
                        <a:rPr lang="en-US" sz="1600" baseline="0" dirty="0" smtClean="0">
                          <a:solidFill>
                            <a:srgbClr val="3D3D3D"/>
                          </a:solidFill>
                        </a:rPr>
                        <a:t> Biao</a:t>
                      </a:r>
                      <a:endParaRPr lang="en-US" sz="160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Most</a:t>
                      </a:r>
                      <a:r>
                        <a:rPr lang="en-US" sz="1600" baseline="0" dirty="0" smtClean="0"/>
                        <a:t> challenging course in Kunming, follow contour of natural mountain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50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mins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from</a:t>
                      </a:r>
                      <a:r>
                        <a:rPr lang="fr-FR" sz="1600" baseline="0" dirty="0" smtClean="0"/>
                        <a:t> Stone Forest</a:t>
                      </a:r>
                      <a:endParaRPr lang="fr-FR" sz="16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01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D3D3D"/>
                          </a:solidFill>
                        </a:rPr>
                        <a:t>Sky</a:t>
                      </a:r>
                      <a:r>
                        <a:rPr lang="en-US" sz="1600" baseline="0" dirty="0" smtClean="0">
                          <a:solidFill>
                            <a:srgbClr val="3D3D3D"/>
                          </a:solidFill>
                        </a:rPr>
                        <a:t> Oasis Golf Club (36)</a:t>
                      </a:r>
                      <a:endParaRPr lang="en-US" sz="160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D3D3D"/>
                          </a:solidFill>
                        </a:rPr>
                        <a:t>Cynthia Dye E&amp;G </a:t>
                      </a:r>
                      <a:r>
                        <a:rPr lang="en-US" sz="1600" dirty="0" err="1" smtClean="0">
                          <a:solidFill>
                            <a:srgbClr val="3D3D3D"/>
                          </a:solidFill>
                        </a:rPr>
                        <a:t>Parslow</a:t>
                      </a:r>
                      <a:r>
                        <a:rPr lang="en-US" sz="1600" dirty="0" smtClean="0">
                          <a:solidFill>
                            <a:srgbClr val="3D3D3D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Eagle</a:t>
                      </a:r>
                      <a:r>
                        <a:rPr lang="en-US" sz="1600" baseline="0" dirty="0" smtClean="0"/>
                        <a:t> Hole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 hours</a:t>
                      </a:r>
                      <a:r>
                        <a:rPr lang="en-US" sz="1600" baseline="0" dirty="0" smtClean="0"/>
                        <a:t> from airport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71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12576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Kunming Golf Consortium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533400"/>
            <a:ext cx="8135938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875254"/>
              </p:ext>
            </p:extLst>
          </p:nvPr>
        </p:nvGraphicFramePr>
        <p:xfrm>
          <a:off x="381000" y="533400"/>
          <a:ext cx="8534400" cy="5431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237172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endParaRPr lang="en-US" sz="1600" dirty="0" smtClean="0">
                        <a:solidFill>
                          <a:srgbClr val="3D3D3D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3D3D3D"/>
                          </a:solidFill>
                        </a:rPr>
                        <a:t>Spring</a:t>
                      </a:r>
                      <a:r>
                        <a:rPr lang="en-US" sz="1600" baseline="0" dirty="0" smtClean="0">
                          <a:solidFill>
                            <a:srgbClr val="3D3D3D"/>
                          </a:solidFill>
                        </a:rPr>
                        <a:t> City – Lake Course</a:t>
                      </a:r>
                      <a:endParaRPr lang="en-US" sz="1600" dirty="0" smtClean="0">
                        <a:solidFill>
                          <a:srgbClr val="3D3D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endParaRPr lang="en-US" sz="1600" dirty="0" smtClean="0">
                        <a:solidFill>
                          <a:srgbClr val="3D3D3D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3D3D3D"/>
                          </a:solidFill>
                        </a:rPr>
                        <a:t>Spring</a:t>
                      </a:r>
                      <a:r>
                        <a:rPr lang="en-US" sz="1600" baseline="0" dirty="0" smtClean="0">
                          <a:solidFill>
                            <a:srgbClr val="3D3D3D"/>
                          </a:solidFill>
                        </a:rPr>
                        <a:t> City – Mountain Course</a:t>
                      </a:r>
                      <a:endParaRPr lang="en-US" sz="1600" dirty="0" smtClean="0">
                        <a:solidFill>
                          <a:srgbClr val="3D3D3D"/>
                        </a:solidFill>
                      </a:endParaRP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endParaRPr lang="en-US" sz="1600" dirty="0" smtClean="0">
                        <a:solidFill>
                          <a:srgbClr val="3D3D3D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3D3D3D"/>
                          </a:solidFill>
                        </a:rPr>
                        <a:t>Sky Oasis – Eagle Hole</a:t>
                      </a:r>
                      <a:endParaRPr lang="en-US" sz="1600" dirty="0">
                        <a:solidFill>
                          <a:srgbClr val="3D3D3D"/>
                        </a:solidFill>
                      </a:endParaRPr>
                    </a:p>
                  </a:txBody>
                  <a:tcPr/>
                </a:tc>
              </a:tr>
              <a:tr h="265747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Stone Forest A Course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Stone Forest</a:t>
                      </a:r>
                      <a:r>
                        <a:rPr lang="en-US" b="1" baseline="0" dirty="0" smtClean="0"/>
                        <a:t> B Course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Hong</a:t>
                      </a:r>
                      <a:r>
                        <a:rPr lang="en-US" b="1" baseline="0" dirty="0" smtClean="0"/>
                        <a:t> He Golf Course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phot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762000"/>
            <a:ext cx="2438400" cy="1773382"/>
          </a:xfrm>
          <a:prstGeom prst="rect">
            <a:avLst/>
          </a:prstGeom>
        </p:spPr>
      </p:pic>
      <p:pic>
        <p:nvPicPr>
          <p:cNvPr id="14" name="Picture 13" descr="98592fa0-864e-41cd-8640-3d5fc46052f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581400"/>
            <a:ext cx="2590800" cy="1603830"/>
          </a:xfrm>
          <a:prstGeom prst="rect">
            <a:avLst/>
          </a:prstGeom>
        </p:spPr>
      </p:pic>
      <p:pic>
        <p:nvPicPr>
          <p:cNvPr id="15" name="Picture 14" descr="6472c82d-7f14-427c-9d36-899493e2ae8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3505200"/>
            <a:ext cx="2514600" cy="1676400"/>
          </a:xfrm>
          <a:prstGeom prst="rect">
            <a:avLst/>
          </a:prstGeom>
        </p:spPr>
      </p:pic>
      <p:pic>
        <p:nvPicPr>
          <p:cNvPr id="17" name="Picture 16" descr="2011122810371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3505200"/>
            <a:ext cx="2476500" cy="1652501"/>
          </a:xfrm>
          <a:prstGeom prst="rect">
            <a:avLst/>
          </a:prstGeom>
        </p:spPr>
      </p:pic>
      <p:pic>
        <p:nvPicPr>
          <p:cNvPr id="5" name="Picture 4" descr="Lake Course #8_MG_218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86384"/>
            <a:ext cx="2743200" cy="1682496"/>
          </a:xfrm>
          <a:prstGeom prst="rect">
            <a:avLst/>
          </a:prstGeom>
        </p:spPr>
      </p:pic>
      <p:pic>
        <p:nvPicPr>
          <p:cNvPr id="7" name="Picture 6" descr="Mountain Course#8_MG_1616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787400"/>
            <a:ext cx="2514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3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STONE FOREST INTERNATIONAL COUNTRY CLUB</a:t>
            </a:r>
            <a:endParaRPr lang="zh-CN" altLang="en-US" sz="24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914400"/>
            <a:ext cx="7877561" cy="5206886"/>
          </a:xfrm>
        </p:spPr>
      </p:pic>
    </p:spTree>
    <p:extLst>
      <p:ext uri="{BB962C8B-B14F-4D97-AF65-F5344CB8AC3E}">
        <p14:creationId xmlns:p14="http://schemas.microsoft.com/office/powerpoint/2010/main" val="229116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Hong He Golf Club</a:t>
            </a:r>
            <a:endParaRPr lang="zh-CN" altLang="en-US" sz="2400" dirty="0"/>
          </a:p>
        </p:txBody>
      </p:sp>
      <p:pic>
        <p:nvPicPr>
          <p:cNvPr id="5" name="Content Placeholder 4" descr="20111228103713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4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Sky Oasis (Eagle Hole)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85" y="1125538"/>
            <a:ext cx="7560468" cy="5040312"/>
          </a:xfrm>
        </p:spPr>
      </p:pic>
    </p:spTree>
    <p:extLst>
      <p:ext uri="{BB962C8B-B14F-4D97-AF65-F5344CB8AC3E}">
        <p14:creationId xmlns:p14="http://schemas.microsoft.com/office/powerpoint/2010/main" val="256591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 Jiang (1 hour flight from Kunming)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524000"/>
            <a:ext cx="2438400" cy="162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34416"/>
            <a:ext cx="2286000" cy="1628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4038600"/>
            <a:ext cx="2667000" cy="20865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4114800"/>
            <a:ext cx="2451100" cy="1917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1676400"/>
            <a:ext cx="2082800" cy="13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7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Brilliant Spa (Natural Hot Spring Water)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38" y="1125538"/>
            <a:ext cx="7572761" cy="5040312"/>
          </a:xfrm>
        </p:spPr>
      </p:pic>
    </p:spTree>
    <p:extLst>
      <p:ext uri="{BB962C8B-B14F-4D97-AF65-F5344CB8AC3E}">
        <p14:creationId xmlns:p14="http://schemas.microsoft.com/office/powerpoint/2010/main" val="41027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Brilliant Spa Resort (10 </a:t>
            </a:r>
            <a:r>
              <a:rPr lang="en-US" sz="2400" dirty="0" err="1" smtClean="0"/>
              <a:t>mins</a:t>
            </a:r>
            <a:r>
              <a:rPr lang="en-US" sz="2400" dirty="0" smtClean="0"/>
              <a:t> from Spring City) </a:t>
            </a:r>
            <a:endParaRPr lang="en-US" sz="2400" dirty="0"/>
          </a:p>
        </p:txBody>
      </p:sp>
      <p:pic>
        <p:nvPicPr>
          <p:cNvPr id="9" name="Picture 8" descr="spring_km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90600"/>
            <a:ext cx="3944620" cy="1956010"/>
          </a:xfrm>
          <a:prstGeom prst="rect">
            <a:avLst/>
          </a:prstGeom>
        </p:spPr>
      </p:pic>
      <p:pic>
        <p:nvPicPr>
          <p:cNvPr id="10" name="Picture 9" descr="spring_km_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18" y="3381664"/>
            <a:ext cx="4090882" cy="2028536"/>
          </a:xfrm>
          <a:prstGeom prst="rect">
            <a:avLst/>
          </a:prstGeom>
        </p:spPr>
      </p:pic>
      <p:pic>
        <p:nvPicPr>
          <p:cNvPr id="11" name="Picture 10" descr="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990600"/>
            <a:ext cx="3407433" cy="2257425"/>
          </a:xfrm>
          <a:prstGeom prst="rect">
            <a:avLst/>
          </a:prstGeom>
        </p:spPr>
      </p:pic>
      <p:pic>
        <p:nvPicPr>
          <p:cNvPr id="13" name="Picture 12" descr="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557820"/>
            <a:ext cx="3352800" cy="24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9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85"/>
            <a:ext cx="9144000" cy="6857315"/>
            <a:chOff x="0" y="0"/>
            <a:chExt cx="9144000" cy="6857315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7315"/>
              <a:chOff x="0" y="0"/>
              <a:chExt cx="9144000" cy="6857315"/>
            </a:xfrm>
          </p:grpSpPr>
          <p:grpSp>
            <p:nvGrpSpPr>
              <p:cNvPr id="4" name="Group 6"/>
              <p:cNvGrpSpPr/>
              <p:nvPr/>
            </p:nvGrpSpPr>
            <p:grpSpPr>
              <a:xfrm>
                <a:off x="0" y="0"/>
                <a:ext cx="9144000" cy="6857315"/>
                <a:chOff x="0" y="685"/>
                <a:chExt cx="9144000" cy="6857315"/>
              </a:xfrm>
            </p:grpSpPr>
            <p:pic>
              <p:nvPicPr>
                <p:cNvPr id="6" name="Picture 5" descr="ppt-01 (bi-lingual logo 1).jpg"/>
                <p:cNvPicPr>
                  <a:picLocks noChangeAspect="1"/>
                </p:cNvPicPr>
                <p:nvPr/>
              </p:nvPicPr>
              <p:blipFill>
                <a:blip r:embed="rId2" cstate="screen"/>
                <a:srcRect/>
                <a:stretch>
                  <a:fillRect/>
                </a:stretch>
              </p:blipFill>
              <p:spPr>
                <a:xfrm>
                  <a:off x="0" y="685"/>
                  <a:ext cx="9144000" cy="6856629"/>
                </a:xfrm>
                <a:prstGeom prst="rect">
                  <a:avLst/>
                </a:prstGeom>
              </p:spPr>
            </p:pic>
            <p:pic>
              <p:nvPicPr>
                <p:cNvPr id="7" name="Picture 6" descr="ppt-01.jpg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0" y="4717446"/>
                  <a:ext cx="2880320" cy="2140554"/>
                </a:xfrm>
                <a:prstGeom prst="rect">
                  <a:avLst/>
                </a:prstGeom>
              </p:spPr>
            </p:pic>
          </p:grpSp>
          <p:pic>
            <p:nvPicPr>
              <p:cNvPr id="5" name="Picture 4" descr="ppt-01 (bi-lingual logo 1)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95800" y="0"/>
                <a:ext cx="4648200" cy="4419600"/>
              </a:xfrm>
              <a:prstGeom prst="rect">
                <a:avLst/>
              </a:prstGeom>
            </p:spPr>
          </p:pic>
        </p:grpSp>
        <p:pic>
          <p:nvPicPr>
            <p:cNvPr id="3074" name="Picture 2" descr="E:\Link files\Logos\Logos (CMYK)\System 1 logos\Jpeg version\KLand CMYK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943600"/>
              <a:ext cx="3108960" cy="64008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81001"/>
            <a:ext cx="7920880" cy="2399928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Ready packages </a:t>
            </a:r>
            <a:endParaRPr lang="en-US" dirty="0"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324472"/>
            <a:ext cx="6781800" cy="1790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14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12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12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3854624"/>
            <a:ext cx="6477000" cy="641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Keppel Land Hospitality Management </a:t>
            </a: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2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85"/>
            <a:ext cx="9144000" cy="6857315"/>
            <a:chOff x="0" y="0"/>
            <a:chExt cx="9144000" cy="6857315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7315"/>
              <a:chOff x="0" y="0"/>
              <a:chExt cx="9144000" cy="6857315"/>
            </a:xfrm>
          </p:grpSpPr>
          <p:grpSp>
            <p:nvGrpSpPr>
              <p:cNvPr id="4" name="Group 6"/>
              <p:cNvGrpSpPr/>
              <p:nvPr/>
            </p:nvGrpSpPr>
            <p:grpSpPr>
              <a:xfrm>
                <a:off x="0" y="0"/>
                <a:ext cx="9144000" cy="6857315"/>
                <a:chOff x="0" y="685"/>
                <a:chExt cx="9144000" cy="6857315"/>
              </a:xfrm>
            </p:grpSpPr>
            <p:pic>
              <p:nvPicPr>
                <p:cNvPr id="6" name="Picture 5" descr="ppt-01 (bi-lingual logo 1).jpg"/>
                <p:cNvPicPr>
                  <a:picLocks noChangeAspect="1"/>
                </p:cNvPicPr>
                <p:nvPr/>
              </p:nvPicPr>
              <p:blipFill>
                <a:blip r:embed="rId2" cstate="screen"/>
                <a:srcRect/>
                <a:stretch>
                  <a:fillRect/>
                </a:stretch>
              </p:blipFill>
              <p:spPr>
                <a:xfrm>
                  <a:off x="0" y="685"/>
                  <a:ext cx="9144000" cy="6856629"/>
                </a:xfrm>
                <a:prstGeom prst="rect">
                  <a:avLst/>
                </a:prstGeom>
              </p:spPr>
            </p:pic>
            <p:pic>
              <p:nvPicPr>
                <p:cNvPr id="7" name="Picture 6" descr="ppt-01.jpg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0" y="4717446"/>
                  <a:ext cx="2880320" cy="2140554"/>
                </a:xfrm>
                <a:prstGeom prst="rect">
                  <a:avLst/>
                </a:prstGeom>
              </p:spPr>
            </p:pic>
          </p:grpSp>
          <p:pic>
            <p:nvPicPr>
              <p:cNvPr id="5" name="Picture 4" descr="ppt-01 (bi-lingual logo 1)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95800" y="0"/>
                <a:ext cx="4648200" cy="4419600"/>
              </a:xfrm>
              <a:prstGeom prst="rect">
                <a:avLst/>
              </a:prstGeom>
            </p:spPr>
          </p:pic>
        </p:grpSp>
        <p:pic>
          <p:nvPicPr>
            <p:cNvPr id="3074" name="Picture 2" descr="E:\Link files\Logos\Logos (CMYK)\System 1 logos\Jpeg version\KLand CMYK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943600"/>
              <a:ext cx="3108960" cy="64008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81001"/>
            <a:ext cx="7920880" cy="2399928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Getting here </a:t>
            </a:r>
            <a:endParaRPr lang="en-US" dirty="0"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324472"/>
            <a:ext cx="6781800" cy="1790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14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12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12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3854624"/>
            <a:ext cx="6477000" cy="641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Keppel Land Hospitality Management </a:t>
            </a: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4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12576"/>
          </a:xfrm>
        </p:spPr>
        <p:txBody>
          <a:bodyPr>
            <a:noAutofit/>
          </a:bodyPr>
          <a:lstStyle/>
          <a:p>
            <a:r>
              <a:rPr lang="en-US" sz="2400" dirty="0" smtClean="0"/>
              <a:t>Package Types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914400"/>
            <a:ext cx="8135938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Short Haul </a:t>
            </a:r>
          </a:p>
          <a:p>
            <a:pPr lvl="1"/>
            <a:r>
              <a:rPr lang="en-US" sz="2400" dirty="0" smtClean="0"/>
              <a:t>3 – 5 days (3-4 rounds)</a:t>
            </a:r>
          </a:p>
          <a:p>
            <a:pPr lvl="1"/>
            <a:r>
              <a:rPr lang="en-US" sz="2400" dirty="0" smtClean="0"/>
              <a:t>Spring City and Stone Forest</a:t>
            </a:r>
          </a:p>
          <a:p>
            <a:pPr lvl="1"/>
            <a:r>
              <a:rPr lang="en-US" sz="2400" dirty="0" smtClean="0"/>
              <a:t>Ideal for twin-destination packaging with other China cities (Shenzhen/Hainan) or with Thailand</a:t>
            </a:r>
          </a:p>
          <a:p>
            <a:r>
              <a:rPr lang="en-US" dirty="0" smtClean="0"/>
              <a:t>Medium Haul</a:t>
            </a:r>
          </a:p>
          <a:p>
            <a:pPr lvl="1"/>
            <a:r>
              <a:rPr lang="en-US" dirty="0" smtClean="0"/>
              <a:t>5-7 days (4-6 rounds)</a:t>
            </a:r>
          </a:p>
          <a:p>
            <a:pPr lvl="1"/>
            <a:r>
              <a:rPr lang="en-US" dirty="0" smtClean="0"/>
              <a:t>Golf around Kunming</a:t>
            </a:r>
          </a:p>
          <a:p>
            <a:r>
              <a:rPr lang="en-US" dirty="0" smtClean="0"/>
              <a:t>Long Haul</a:t>
            </a:r>
          </a:p>
          <a:p>
            <a:pPr lvl="1"/>
            <a:r>
              <a:rPr lang="en-US" dirty="0"/>
              <a:t>8</a:t>
            </a:r>
            <a:r>
              <a:rPr lang="en-US" dirty="0" smtClean="0"/>
              <a:t>-13 days (7-11 rounds)</a:t>
            </a:r>
          </a:p>
          <a:p>
            <a:pPr lvl="1"/>
            <a:r>
              <a:rPr lang="en-US" dirty="0" smtClean="0"/>
              <a:t>Kunming + </a:t>
            </a:r>
            <a:r>
              <a:rPr lang="en-US" dirty="0" err="1" smtClean="0"/>
              <a:t>LiJiang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6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85"/>
            <a:ext cx="9144000" cy="6857315"/>
            <a:chOff x="0" y="0"/>
            <a:chExt cx="9144000" cy="6857315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7315"/>
              <a:chOff x="0" y="0"/>
              <a:chExt cx="9144000" cy="6857315"/>
            </a:xfrm>
          </p:grpSpPr>
          <p:grpSp>
            <p:nvGrpSpPr>
              <p:cNvPr id="4" name="Group 6"/>
              <p:cNvGrpSpPr/>
              <p:nvPr/>
            </p:nvGrpSpPr>
            <p:grpSpPr>
              <a:xfrm>
                <a:off x="0" y="0"/>
                <a:ext cx="9144000" cy="6857315"/>
                <a:chOff x="0" y="685"/>
                <a:chExt cx="9144000" cy="6857315"/>
              </a:xfrm>
            </p:grpSpPr>
            <p:pic>
              <p:nvPicPr>
                <p:cNvPr id="6" name="Picture 5" descr="ppt-01 (bi-lingual logo 1).jpg"/>
                <p:cNvPicPr>
                  <a:picLocks noChangeAspect="1"/>
                </p:cNvPicPr>
                <p:nvPr/>
              </p:nvPicPr>
              <p:blipFill>
                <a:blip r:embed="rId2" cstate="screen"/>
                <a:srcRect/>
                <a:stretch>
                  <a:fillRect/>
                </a:stretch>
              </p:blipFill>
              <p:spPr>
                <a:xfrm>
                  <a:off x="0" y="685"/>
                  <a:ext cx="9144000" cy="6856629"/>
                </a:xfrm>
                <a:prstGeom prst="rect">
                  <a:avLst/>
                </a:prstGeom>
              </p:spPr>
            </p:pic>
            <p:pic>
              <p:nvPicPr>
                <p:cNvPr id="7" name="Picture 6" descr="ppt-01.jpg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0" y="4717446"/>
                  <a:ext cx="2880320" cy="2140554"/>
                </a:xfrm>
                <a:prstGeom prst="rect">
                  <a:avLst/>
                </a:prstGeom>
              </p:spPr>
            </p:pic>
          </p:grpSp>
          <p:pic>
            <p:nvPicPr>
              <p:cNvPr id="5" name="Picture 4" descr="ppt-01 (bi-lingual logo 1)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95800" y="0"/>
                <a:ext cx="4648200" cy="4419600"/>
              </a:xfrm>
              <a:prstGeom prst="rect">
                <a:avLst/>
              </a:prstGeom>
            </p:spPr>
          </p:pic>
        </p:grpSp>
        <p:pic>
          <p:nvPicPr>
            <p:cNvPr id="3074" name="Picture 2" descr="E:\Link files\Logos\Logos (CMYK)\System 1 logos\Jpeg version\KLand CMYK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943600"/>
              <a:ext cx="3108960" cy="64008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81001"/>
            <a:ext cx="7920880" cy="2399928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attractions / spa </a:t>
            </a:r>
            <a:endParaRPr lang="en-US" dirty="0"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324472"/>
            <a:ext cx="6781800" cy="1790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14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12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12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3854624"/>
            <a:ext cx="6477000" cy="641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Keppel Land Hospitality Management </a:t>
            </a: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1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Attractions</a:t>
            </a:r>
            <a:endParaRPr lang="en-US" sz="2400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684823029"/>
              </p:ext>
            </p:extLst>
          </p:nvPr>
        </p:nvGraphicFramePr>
        <p:xfrm>
          <a:off x="304800" y="914400"/>
          <a:ext cx="8610600" cy="5814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/>
                <a:gridCol w="2870200"/>
                <a:gridCol w="2870200"/>
              </a:tblGrid>
              <a:tr h="51060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Stone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Forest Scenic Spot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Jiuxiang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Scenic Area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Yunnan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Nationalities Village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316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400 km2 area has been a UNESCO World Heritage Site since 2007.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Stone Forest is famous for its karst landforms and ethnic culture.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limestone erodes and subsides, resulting in various topographic formations.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Stone Forest was formed in the Permian Period 270 million years ago.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90km from Kunming downtown and 30km from the Stone Forest.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is famous for its underground karst caves, intoxicating natural landscapes.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Formed in the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Period some 600 million years ago, the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Jiuxiang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karst cave cluster comprises more than 100 caves. </a:t>
                      </a:r>
                    </a:p>
                    <a:p>
                      <a:endParaRPr lang="en-US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u="sng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There are 26</a:t>
                      </a:r>
                      <a:r>
                        <a:rPr lang="en-US" u="none" baseline="0" dirty="0" smtClean="0"/>
                        <a:t> minority tribes in Yunnan and this village will showcase all of them and its rich cultural heritage.</a:t>
                      </a:r>
                      <a:endParaRPr lang="en-US" u="none" dirty="0" smtClean="0"/>
                    </a:p>
                    <a:p>
                      <a:endParaRPr lang="en-US" u="sng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Stone Fores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800600"/>
            <a:ext cx="2540000" cy="1905000"/>
          </a:xfrm>
          <a:prstGeom prst="rect">
            <a:avLst/>
          </a:prstGeom>
        </p:spPr>
      </p:pic>
      <p:pic>
        <p:nvPicPr>
          <p:cNvPr id="6" name="Picture 5" descr="Yunnan Nationalities Villag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4114800"/>
            <a:ext cx="2349500" cy="2349500"/>
          </a:xfrm>
          <a:prstGeom prst="rect">
            <a:avLst/>
          </a:prstGeom>
        </p:spPr>
      </p:pic>
      <p:pic>
        <p:nvPicPr>
          <p:cNvPr id="9" name="Picture 8" descr="Jiu Xiang Cav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4724400"/>
            <a:ext cx="2836258" cy="196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14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Brilliant Spa Resort (10 </a:t>
            </a:r>
            <a:r>
              <a:rPr lang="en-US" sz="2400" dirty="0" err="1" smtClean="0"/>
              <a:t>mins</a:t>
            </a:r>
            <a:r>
              <a:rPr lang="en-US" sz="2400" dirty="0" smtClean="0"/>
              <a:t> from Spring City) </a:t>
            </a:r>
            <a:endParaRPr lang="en-US" sz="2400" dirty="0"/>
          </a:p>
        </p:txBody>
      </p:sp>
      <p:pic>
        <p:nvPicPr>
          <p:cNvPr id="9" name="Picture 8" descr="spring_km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90600"/>
            <a:ext cx="3944620" cy="1956010"/>
          </a:xfrm>
          <a:prstGeom prst="rect">
            <a:avLst/>
          </a:prstGeom>
        </p:spPr>
      </p:pic>
      <p:pic>
        <p:nvPicPr>
          <p:cNvPr id="10" name="Picture 9" descr="spring_km_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18" y="3381664"/>
            <a:ext cx="4090882" cy="2028536"/>
          </a:xfrm>
          <a:prstGeom prst="rect">
            <a:avLst/>
          </a:prstGeom>
        </p:spPr>
      </p:pic>
      <p:pic>
        <p:nvPicPr>
          <p:cNvPr id="11" name="Picture 10" descr="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990600"/>
            <a:ext cx="3407433" cy="2257425"/>
          </a:xfrm>
          <a:prstGeom prst="rect">
            <a:avLst/>
          </a:prstGeom>
        </p:spPr>
      </p:pic>
      <p:pic>
        <p:nvPicPr>
          <p:cNvPr id="13" name="Picture 12" descr="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557820"/>
            <a:ext cx="3352800" cy="24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8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Getting there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79488"/>
            <a:ext cx="8135938" cy="5040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South-West of China </a:t>
            </a:r>
          </a:p>
          <a:p>
            <a:r>
              <a:rPr lang="en-US" sz="2800" dirty="0"/>
              <a:t>2.5 hours flight from Hong Kong/ </a:t>
            </a:r>
            <a:endParaRPr lang="en-US" sz="2800" dirty="0"/>
          </a:p>
          <a:p>
            <a:r>
              <a:rPr lang="en-US" sz="2800" dirty="0"/>
              <a:t>Guangzhou Shenzhen </a:t>
            </a:r>
            <a:endParaRPr lang="en-US" sz="2800" dirty="0"/>
          </a:p>
          <a:p>
            <a:r>
              <a:rPr lang="en-US" sz="2800" dirty="0" smtClean="0"/>
              <a:t>3.5 </a:t>
            </a:r>
            <a:r>
              <a:rPr lang="en-US" sz="2800" dirty="0"/>
              <a:t>hours flight from Beijing / Shanghai </a:t>
            </a:r>
            <a:endParaRPr lang="en-US" sz="2800" dirty="0"/>
          </a:p>
          <a:p>
            <a:r>
              <a:rPr lang="en-US" sz="2800" dirty="0" smtClean="0"/>
              <a:t>Kunming </a:t>
            </a:r>
            <a:r>
              <a:rPr lang="en-US" sz="2800" dirty="0"/>
              <a:t>Airport is the largest single terminal in Asia and 4th largest airport in China </a:t>
            </a:r>
            <a:endParaRPr lang="en-US" sz="2800" dirty="0"/>
          </a:p>
          <a:p>
            <a:r>
              <a:rPr lang="en-US" sz="2800" dirty="0" smtClean="0"/>
              <a:t>Direct </a:t>
            </a:r>
            <a:r>
              <a:rPr lang="en-US" sz="2800" dirty="0"/>
              <a:t>flights from Bangkok, Chiang Mai, Singapore, Kuala Lumpur, Seoul, Hong Kong, Taipei, Kaohsiung, Yangon, Mandalay, India &amp; Bangladesh.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52400"/>
            <a:ext cx="31750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3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Bangkok, Singapore &amp; Hong Kong Connecting flights to Kunming</a:t>
            </a:r>
            <a:endParaRPr lang="en-US" sz="2400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358625618"/>
              </p:ext>
            </p:extLst>
          </p:nvPr>
        </p:nvGraphicFramePr>
        <p:xfrm>
          <a:off x="609600" y="2971800"/>
          <a:ext cx="7924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Silk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Air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China Eastern Air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Mon/Thu/Sun: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MI912, 08:20/12:20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MU5094: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03:00 / 06:55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Tue/Fri: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MI916, 11:10/15:10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 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2514600"/>
            <a:ext cx="480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Singapore to Kunming (4 hours)</a:t>
            </a:r>
            <a:endParaRPr lang="en-US" u="sn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699583"/>
              </p:ext>
            </p:extLst>
          </p:nvPr>
        </p:nvGraphicFramePr>
        <p:xfrm>
          <a:off x="533400" y="4724400"/>
          <a:ext cx="7924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Hong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Kong Express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China Eastern Air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HX277, 09:05/11:30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MU734, 17:05/19:10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HX275, 16:45/19:15</a:t>
                      </a:r>
                      <a:endParaRPr lang="en-US" b="0" dirty="0" smtClean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 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Hong Kong Dragon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Air</a:t>
                      </a:r>
                      <a:endParaRPr lang="en-US" b="0" dirty="0" smtClean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KA760,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11:55/14:20</a:t>
                      </a:r>
                      <a:endParaRPr lang="en-US" b="0" dirty="0" smtClean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43434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Hong Kong </a:t>
            </a:r>
            <a:r>
              <a:rPr lang="en-US" u="sng" dirty="0"/>
              <a:t>to </a:t>
            </a:r>
            <a:r>
              <a:rPr lang="en-US" u="sng" dirty="0" smtClean="0"/>
              <a:t>Kunming (2h30mins) </a:t>
            </a:r>
            <a:endParaRPr lang="en-US" u="sng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615625"/>
              </p:ext>
            </p:extLst>
          </p:nvPr>
        </p:nvGraphicFramePr>
        <p:xfrm>
          <a:off x="533400" y="1600200"/>
          <a:ext cx="79248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2184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Thai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Airways (TG)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China Eastern Air (MU)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Daily, TG612, 10:50 / 14:05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Daily, MU742, 15:45 / 18:20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1143000"/>
            <a:ext cx="480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Bangkok to Kunming (2 hours)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21635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Domestic Major Cities Flights (Guangzhou – Kunming)</a:t>
            </a:r>
            <a:endParaRPr lang="en-US" sz="2400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781884295"/>
              </p:ext>
            </p:extLst>
          </p:nvPr>
        </p:nvGraphicFramePr>
        <p:xfrm>
          <a:off x="533400" y="1752600"/>
          <a:ext cx="80645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25"/>
                <a:gridCol w="2016125"/>
                <a:gridCol w="2016125"/>
                <a:gridCol w="20161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06:50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/</a:t>
                      </a:r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 09:10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07:20 / 09:55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07:40 / 09:50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08:40 / 11:05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10:55 / 13:25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11:25 / 14:00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12:05 / 14:30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12:45 / 15:20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13:45 / 16:15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15: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55 / 18:30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18:25 / 21:00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18:55 / 21:25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19:00 / 21:35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20:05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/ 22:30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22:00 / 00:20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21:40 / 00:05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143000"/>
            <a:ext cx="350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hours 30 </a:t>
            </a:r>
            <a:r>
              <a:rPr lang="en-US" dirty="0" err="1" smtClean="0"/>
              <a:t>mins</a:t>
            </a:r>
            <a:r>
              <a:rPr lang="en-US" dirty="0" smtClean="0"/>
              <a:t> flight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8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Domestic Major Cities Flights (Shanghai – Kunming)</a:t>
            </a:r>
            <a:endParaRPr lang="en-US" sz="2400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3107932361"/>
              </p:ext>
            </p:extLst>
          </p:nvPr>
        </p:nvGraphicFramePr>
        <p:xfrm>
          <a:off x="533400" y="1752600"/>
          <a:ext cx="80645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25"/>
                <a:gridCol w="2016125"/>
                <a:gridCol w="2016125"/>
                <a:gridCol w="20161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10:40 / 13:55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13:25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/ 16:50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14:20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/ 17:45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15:00 / 19:25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21:05 / 00:35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143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PuDong</a:t>
            </a:r>
            <a:r>
              <a:rPr lang="en-US" dirty="0" smtClean="0"/>
              <a:t> International Airport (3 hours 30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6" name="Table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806068"/>
              </p:ext>
            </p:extLst>
          </p:nvPr>
        </p:nvGraphicFramePr>
        <p:xfrm>
          <a:off x="533400" y="3352800"/>
          <a:ext cx="80645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25"/>
                <a:gridCol w="2016125"/>
                <a:gridCol w="2016125"/>
                <a:gridCol w="20161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07:25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/ 10:55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07:30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/ 10:55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08:25 / 11:50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09:05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/ 12:25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11:45 / 15:10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11:50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/ 15:20</a:t>
                      </a:r>
                      <a:endParaRPr lang="en-US" b="0" dirty="0" smtClean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13:25 / 16:45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14:25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/ 17:50</a:t>
                      </a:r>
                      <a:endParaRPr lang="en-US" b="0" dirty="0" smtClean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15:10 / 18:20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15:50 / 19:10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18:55 / 22:15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20:20 / 23:50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21:00 / 00:20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819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Hong </a:t>
            </a:r>
            <a:r>
              <a:rPr lang="en-US" dirty="0" err="1" smtClean="0"/>
              <a:t>Qiao</a:t>
            </a:r>
            <a:r>
              <a:rPr lang="en-US" dirty="0" smtClean="0"/>
              <a:t> Domestic Airport (3 hours 30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5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Domestic Major Cities Flights (Beijing – Kunming)</a:t>
            </a:r>
            <a:endParaRPr lang="en-US" sz="2400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506646432"/>
              </p:ext>
            </p:extLst>
          </p:nvPr>
        </p:nvGraphicFramePr>
        <p:xfrm>
          <a:off x="533400" y="1752600"/>
          <a:ext cx="80645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25"/>
                <a:gridCol w="2016125"/>
                <a:gridCol w="2016125"/>
                <a:gridCol w="20161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06:40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/ 09:55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07:25 / 10:40 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07:55 / 11:20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08:05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/ 11:40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08:20 / 11:45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08:30 / 11:50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09:05 / 12:30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09:10 / 12:35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11:55 / 15:20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12:25 / 15:40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12:55 / 16:20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14:15 / 17:40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15:35 / 19:00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15:40 / 18:55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16:20 / 19:50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18:15 / 21:35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20:35 / 23:55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21:05 / 00:25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21:25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/ 00:50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143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Beijing International Airport (3 hours 30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8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Domestic Major Cities Flights (Chengdu – Kunming)</a:t>
            </a:r>
            <a:endParaRPr lang="en-US" sz="2400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3400464768"/>
              </p:ext>
            </p:extLst>
          </p:nvPr>
        </p:nvGraphicFramePr>
        <p:xfrm>
          <a:off x="533400" y="1752600"/>
          <a:ext cx="80645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25"/>
                <a:gridCol w="2016125"/>
                <a:gridCol w="2016125"/>
                <a:gridCol w="20161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06:50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/ 08:10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07:25 / 08:45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07:30 / 08:50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07:55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/ 09:10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08:40 / 09:55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09:45 / 11:05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11:15 / 12:45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11:20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/ 12:40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15:40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/ 16:55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18:45 / 20:15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19:55 / 21:20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21:10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/ 22:30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22:40</a:t>
                      </a:r>
                      <a:r>
                        <a:rPr lang="en-US" b="0" baseline="0" dirty="0" smtClean="0">
                          <a:solidFill>
                            <a:srgbClr val="3D3D3D"/>
                          </a:solidFill>
                        </a:rPr>
                        <a:t> / 23:55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3D3D3D"/>
                          </a:solidFill>
                        </a:rPr>
                        <a:t>22:50 / 00:20</a:t>
                      </a:r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3D3D3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143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Chengdu International Airport (1 hour </a:t>
            </a:r>
            <a:r>
              <a:rPr lang="en-US" dirty="0"/>
              <a:t>2</a:t>
            </a:r>
            <a:r>
              <a:rPr lang="en-US" dirty="0" smtClean="0"/>
              <a:t>0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6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Powerpoint Theme with KL China logo">
  <a:themeElements>
    <a:clrScheme name="Custom 5">
      <a:dk1>
        <a:srgbClr val="3D3D3D"/>
      </a:dk1>
      <a:lt1>
        <a:sysClr val="window" lastClr="FFFFFF"/>
      </a:lt1>
      <a:dk2>
        <a:srgbClr val="6F6F6E"/>
      </a:dk2>
      <a:lt2>
        <a:srgbClr val="FFFFFF"/>
      </a:lt2>
      <a:accent1>
        <a:srgbClr val="D9D9D9"/>
      </a:accent1>
      <a:accent2>
        <a:srgbClr val="9C9B9B"/>
      </a:accent2>
      <a:accent3>
        <a:srgbClr val="F49B00"/>
      </a:accent3>
      <a:accent4>
        <a:srgbClr val="D9D9D9"/>
      </a:accent4>
      <a:accent5>
        <a:srgbClr val="9C9B9B"/>
      </a:accent5>
      <a:accent6>
        <a:srgbClr val="F49B00"/>
      </a:accent6>
      <a:hlink>
        <a:srgbClr val="009900"/>
      </a:hlink>
      <a:folHlink>
        <a:srgbClr val="99CC00"/>
      </a:folHlink>
    </a:clrScheme>
    <a:fontScheme name="Custom 21">
      <a:majorFont>
        <a:latin typeface="Arial"/>
        <a:ea typeface="黑体"/>
        <a:cs typeface=""/>
      </a:majorFont>
      <a:minorFont>
        <a:latin typeface="Calibri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 Powerpoint Theme with KL China logo</Template>
  <TotalTime>19479</TotalTime>
  <Words>1727</Words>
  <Application>Microsoft Macintosh PowerPoint</Application>
  <PresentationFormat>On-screen Show (4:3)</PresentationFormat>
  <Paragraphs>396</Paragraphs>
  <Slides>33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Standard Powerpoint Theme with KL China logo</vt:lpstr>
      <vt:lpstr>China Kunming golf </vt:lpstr>
      <vt:lpstr>Contents</vt:lpstr>
      <vt:lpstr>Getting here </vt:lpstr>
      <vt:lpstr>Getting there</vt:lpstr>
      <vt:lpstr>Bangkok, Singapore &amp; Hong Kong Connecting flights to Kunming</vt:lpstr>
      <vt:lpstr>Domestic Major Cities Flights (Guangzhou – Kunming)</vt:lpstr>
      <vt:lpstr>Domestic Major Cities Flights (Shanghai – Kunming)</vt:lpstr>
      <vt:lpstr>Domestic Major Cities Flights (Beijing – Kunming)</vt:lpstr>
      <vt:lpstr>Domestic Major Cities Flights (Chengdu – Kunming)</vt:lpstr>
      <vt:lpstr>Excellent Spring-like Weather all year-round </vt:lpstr>
      <vt:lpstr>Spring City Golf &amp; Lake Resort</vt:lpstr>
      <vt:lpstr>Guan Tian Lang (the Kid) prepares for Masters in Spring City (fastest green speed in Asia)</vt:lpstr>
      <vt:lpstr>Spring City Golf &amp; Lake Resort (Accolades)</vt:lpstr>
      <vt:lpstr>PowerPoint Presentation</vt:lpstr>
      <vt:lpstr>PowerPoint Presentation</vt:lpstr>
      <vt:lpstr>PowerPoint Presentation</vt:lpstr>
      <vt:lpstr>PowerPoint Presentation</vt:lpstr>
      <vt:lpstr>Spring City - Facilities</vt:lpstr>
      <vt:lpstr>Our partners (kunming golf consortium) </vt:lpstr>
      <vt:lpstr>www.golf-kunming.com </vt:lpstr>
      <vt:lpstr>Golf Courses in Kunming </vt:lpstr>
      <vt:lpstr>Kunming Golf Consortium </vt:lpstr>
      <vt:lpstr>STONE FOREST INTERNATIONAL COUNTRY CLUB</vt:lpstr>
      <vt:lpstr>Hong He Golf Club</vt:lpstr>
      <vt:lpstr>Sky Oasis (Eagle Hole)</vt:lpstr>
      <vt:lpstr>Li Jiang (1 hour flight from Kunming)</vt:lpstr>
      <vt:lpstr>Brilliant Spa (Natural Hot Spring Water)</vt:lpstr>
      <vt:lpstr>Brilliant Spa Resort (10 mins from Spring City) </vt:lpstr>
      <vt:lpstr>Ready packages </vt:lpstr>
      <vt:lpstr>Package Types</vt:lpstr>
      <vt:lpstr>attractions / spa </vt:lpstr>
      <vt:lpstr>Attractions</vt:lpstr>
      <vt:lpstr>Brilliant Spa Resort (10 mins from Spring City)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ElvinChuaLocal</dc:creator>
  <cp:lastModifiedBy>Elvin Chua</cp:lastModifiedBy>
  <cp:revision>541</cp:revision>
  <cp:lastPrinted>2013-03-29T02:57:57Z</cp:lastPrinted>
  <dcterms:created xsi:type="dcterms:W3CDTF">2012-02-15T10:12:24Z</dcterms:created>
  <dcterms:modified xsi:type="dcterms:W3CDTF">2013-05-13T09:18:17Z</dcterms:modified>
</cp:coreProperties>
</file>